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2" r:id="rId16"/>
    <p:sldId id="273" r:id="rId17"/>
    <p:sldId id="274" r:id="rId18"/>
    <p:sldId id="275" r:id="rId19"/>
    <p:sldId id="276" r:id="rId20"/>
    <p:sldId id="277" r:id="rId21"/>
  </p:sldIdLst>
  <p:sldSz cx="14630400" cy="8229600"/>
  <p:notesSz cx="8229600" cy="14630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231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Motor Sürücü Kartı 8833 kullanılarak DC motorların hassas kontrolü sağlanır.
Raspberry Pi işlemci, görüntü işleme ve motor kontrolü gibi hesaplamaları gerçekleştirir.
Raspberry Pi Kamera modülü, ortamdan görsel veri alarak ışık ve yol şeridini algılar.
Powerbank güç kaynağı, RGB motorlar ve kartları besler. Taşınabilir ve güçlü bir enerji kaynağıdır.
DC motorlar, aracın hareketini sağlar ve motor sürücü kartı ile kontrol edilir.</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25173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73629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245637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28467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2487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2744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80979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504242"/>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Otonom Araçlara Giriş ve Proje Tanıtımı</a:t>
            </a:r>
            <a:endParaRPr lang="en-US" sz="4400" dirty="0"/>
          </a:p>
        </p:txBody>
      </p:sp>
      <p:sp>
        <p:nvSpPr>
          <p:cNvPr id="4" name="Text 1"/>
          <p:cNvSpPr/>
          <p:nvPr/>
        </p:nvSpPr>
        <p:spPr>
          <a:xfrm>
            <a:off x="837724" y="4271248"/>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Otonom araçlar, insan müdahalesi olmadan kendi kendine hareket edebilen teknolojik araçlardır. </a:t>
            </a:r>
            <a:endParaRPr lang="en-US" sz="1850" dirty="0"/>
          </a:p>
        </p:txBody>
      </p:sp>
      <p:sp>
        <p:nvSpPr>
          <p:cNvPr id="5" name="Shape 2"/>
          <p:cNvSpPr/>
          <p:nvPr/>
        </p:nvSpPr>
        <p:spPr>
          <a:xfrm>
            <a:off x="837724" y="5324356"/>
            <a:ext cx="382905" cy="382905"/>
          </a:xfrm>
          <a:prstGeom prst="roundRect">
            <a:avLst>
              <a:gd name="adj" fmla="val 23878209"/>
            </a:avLst>
          </a:prstGeom>
          <a:noFill/>
          <a:ln w="7620">
            <a:solidFill>
              <a:srgbClr val="FFFFFF"/>
            </a:solidFill>
            <a:prstDash val="solid"/>
          </a:ln>
        </p:spPr>
        <p:txBody>
          <a:bodyPr/>
          <a:lstStyle/>
          <a:p>
            <a:endParaRPr lang="tr-TR"/>
          </a:p>
        </p:txBody>
      </p:sp>
      <p:sp>
        <p:nvSpPr>
          <p:cNvPr id="7" name="Text 3"/>
          <p:cNvSpPr/>
          <p:nvPr/>
        </p:nvSpPr>
        <p:spPr>
          <a:xfrm>
            <a:off x="1340287" y="5306497"/>
            <a:ext cx="2879288" cy="418862"/>
          </a:xfrm>
          <a:prstGeom prst="rect">
            <a:avLst/>
          </a:prstGeom>
          <a:noFill/>
          <a:ln/>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72979"/>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Karar Mekanizması</a:t>
            </a:r>
            <a:endParaRPr lang="en-US" sz="4400" dirty="0"/>
          </a:p>
        </p:txBody>
      </p:sp>
      <p:pic>
        <p:nvPicPr>
          <p:cNvPr id="4" name="Image 1" descr="preencoded.png"/>
          <p:cNvPicPr>
            <a:picLocks noChangeAspect="1"/>
          </p:cNvPicPr>
          <p:nvPr/>
        </p:nvPicPr>
        <p:blipFill>
          <a:blip r:embed="rId4"/>
          <a:stretch>
            <a:fillRect/>
          </a:stretch>
        </p:blipFill>
        <p:spPr>
          <a:xfrm>
            <a:off x="6324124" y="2035969"/>
            <a:ext cx="1196816" cy="1740218"/>
          </a:xfrm>
          <a:prstGeom prst="rect">
            <a:avLst/>
          </a:prstGeom>
        </p:spPr>
      </p:pic>
      <p:sp>
        <p:nvSpPr>
          <p:cNvPr id="5" name="Text 1"/>
          <p:cNvSpPr/>
          <p:nvPr/>
        </p:nvSpPr>
        <p:spPr>
          <a:xfrm>
            <a:off x="7879913" y="227528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Işık Tespiti</a:t>
            </a:r>
            <a:endParaRPr lang="en-US" sz="2200" dirty="0"/>
          </a:p>
        </p:txBody>
      </p:sp>
      <p:sp>
        <p:nvSpPr>
          <p:cNvPr id="6" name="Text 2"/>
          <p:cNvSpPr/>
          <p:nvPr/>
        </p:nvSpPr>
        <p:spPr>
          <a:xfrm>
            <a:off x="7879913" y="2770823"/>
            <a:ext cx="5912763" cy="766048"/>
          </a:xfrm>
          <a:prstGeom prst="rect">
            <a:avLst/>
          </a:prstGeom>
          <a:noFill/>
          <a:ln/>
        </p:spPr>
        <p:txBody>
          <a:bodyPr wrap="square" lIns="0" tIns="0" rIns="0" bIns="0" rtlCol="0" anchor="t"/>
          <a:lstStyle/>
          <a:p>
            <a:pPr marL="0" indent="0" algn="l">
              <a:lnSpc>
                <a:spcPts val="3000"/>
              </a:lnSpc>
              <a:buNone/>
            </a:pPr>
            <a:r>
              <a:rPr lang="tr-TR" sz="1850" dirty="0">
                <a:latin typeface="Source Sans Pro" panose="020B0503030403020204" pitchFamily="34" charset="0"/>
                <a:ea typeface="Source Sans Pro" panose="020B0503030403020204" pitchFamily="34" charset="0"/>
              </a:rPr>
              <a:t>Görüntü, HSV formatına dönüştürülerek kırmızı ve yeşil ışıklar için renk maskeleri oluşturuldu.</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Maskelerdeki piksel yoğunluğu ölçülerek ışığın rengi belirlendi (kırmızı, yeşil veya bilinmeyen).</a:t>
            </a:r>
            <a:endParaRPr lang="en-US" sz="1850" dirty="0">
              <a:latin typeface="Source Sans Pro" panose="020B0503030403020204" pitchFamily="34" charset="0"/>
              <a:ea typeface="Source Sans Pro" panose="020B0503030403020204" pitchFamily="34" charset="0"/>
            </a:endParaRPr>
          </a:p>
        </p:txBody>
      </p:sp>
      <p:pic>
        <p:nvPicPr>
          <p:cNvPr id="7" name="Image 2" descr="preencoded.png"/>
          <p:cNvPicPr>
            <a:picLocks noChangeAspect="1"/>
          </p:cNvPicPr>
          <p:nvPr/>
        </p:nvPicPr>
        <p:blipFill>
          <a:blip r:embed="rId5"/>
          <a:stretch>
            <a:fillRect/>
          </a:stretch>
        </p:blipFill>
        <p:spPr>
          <a:xfrm>
            <a:off x="6324124" y="4766971"/>
            <a:ext cx="1196816" cy="1740218"/>
          </a:xfrm>
          <a:prstGeom prst="rect">
            <a:avLst/>
          </a:prstGeom>
        </p:spPr>
      </p:pic>
      <p:sp>
        <p:nvSpPr>
          <p:cNvPr id="8" name="Text 3"/>
          <p:cNvSpPr/>
          <p:nvPr/>
        </p:nvSpPr>
        <p:spPr>
          <a:xfrm>
            <a:off x="7879912" y="490210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Hareket Kontrolü</a:t>
            </a:r>
            <a:endParaRPr lang="en-US" sz="2200" dirty="0"/>
          </a:p>
        </p:txBody>
      </p:sp>
      <p:sp>
        <p:nvSpPr>
          <p:cNvPr id="13" name="Dikdörtgen 12">
            <a:extLst>
              <a:ext uri="{FF2B5EF4-FFF2-40B4-BE49-F238E27FC236}">
                <a16:creationId xmlns:a16="http://schemas.microsoft.com/office/drawing/2014/main" id="{53452989-F8E1-9914-C4BB-132C70CA81CD}"/>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
            <a:extLst>
              <a:ext uri="{FF2B5EF4-FFF2-40B4-BE49-F238E27FC236}">
                <a16:creationId xmlns:a16="http://schemas.microsoft.com/office/drawing/2014/main" id="{8EC30949-3982-F46F-4558-0CD82D8D129A}"/>
              </a:ext>
            </a:extLst>
          </p:cNvPr>
          <p:cNvSpPr>
            <a:spLocks noChangeArrowheads="1"/>
          </p:cNvSpPr>
          <p:nvPr/>
        </p:nvSpPr>
        <p:spPr bwMode="auto">
          <a:xfrm>
            <a:off x="7778186" y="5950202"/>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chemeClr val="tx1"/>
                </a:solidFill>
                <a:effectLst/>
                <a:latin typeface="Arial" panose="020B0604020202020204" pitchFamily="34" charset="0"/>
              </a:rPr>
              <a:t>   </a:t>
            </a:r>
          </a:p>
        </p:txBody>
      </p:sp>
      <p:sp>
        <p:nvSpPr>
          <p:cNvPr id="18" name="Metin kutusu 17">
            <a:extLst>
              <a:ext uri="{FF2B5EF4-FFF2-40B4-BE49-F238E27FC236}">
                <a16:creationId xmlns:a16="http://schemas.microsoft.com/office/drawing/2014/main" id="{47289003-8721-A744-4357-E331FAEECDC2}"/>
              </a:ext>
            </a:extLst>
          </p:cNvPr>
          <p:cNvSpPr txBox="1"/>
          <p:nvPr/>
        </p:nvSpPr>
        <p:spPr>
          <a:xfrm>
            <a:off x="7879912" y="5318112"/>
            <a:ext cx="6470248" cy="236988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50" b="1"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Kırmızı ışık algılanırsa</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 Araç durduruldu (</a:t>
            </a:r>
            <a:r>
              <a:rPr kumimoji="0" lang="tr-TR" altLang="tr-TR" sz="1850" b="0" i="0"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move</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("stop")).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50" b="1"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Yeşil ışık algılanırsa</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 Araç hareket ettirildi (</a:t>
            </a:r>
            <a:r>
              <a:rPr kumimoji="0" lang="tr-TR" altLang="tr-TR" sz="1850" b="0" i="0"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move</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r>
              <a:rPr kumimoji="0" lang="tr-TR" altLang="tr-TR" sz="1850" b="0" i="0"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forward</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50" b="1"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Işık bilinmiyorsa</a:t>
            </a: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Daha önce kırmızı görülmüşse ➔ Araç güvenlik için bekletildi.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Daha önce hiç kırmızı görülmemişse ➔ Araç hareket etmeye devam etti.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50" b="0" i="0"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391733"/>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Ham Görüntü Kaydı </a:t>
            </a:r>
            <a:endParaRPr lang="en-US" sz="4400" dirty="0"/>
          </a:p>
        </p:txBody>
      </p:sp>
      <p:sp>
        <p:nvSpPr>
          <p:cNvPr id="4" name="Text 1"/>
          <p:cNvSpPr/>
          <p:nvPr/>
        </p:nvSpPr>
        <p:spPr>
          <a:xfrm>
            <a:off x="6324124" y="4454723"/>
            <a:ext cx="746855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Araç kamerasından alınan ham görüntü doğrudan kaydedilir.</a:t>
            </a:r>
            <a:endParaRPr lang="en-US" sz="1850" dirty="0"/>
          </a:p>
        </p:txBody>
      </p:sp>
      <p:sp>
        <p:nvSpPr>
          <p:cNvPr id="5" name="Dikdörtgen 4">
            <a:extLst>
              <a:ext uri="{FF2B5EF4-FFF2-40B4-BE49-F238E27FC236}">
                <a16:creationId xmlns:a16="http://schemas.microsoft.com/office/drawing/2014/main" id="{93D64AD8-01A5-AAD8-1668-92A4D93DE4E6}"/>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63115"/>
            <a:ext cx="7468553" cy="1943100"/>
          </a:xfrm>
          <a:prstGeom prst="rect">
            <a:avLst/>
          </a:prstGeom>
          <a:noFill/>
          <a:ln/>
        </p:spPr>
        <p:txBody>
          <a:bodyPr wrap="square" lIns="0" tIns="0" rIns="0" bIns="0" rtlCol="0" anchor="t"/>
          <a:lstStyle/>
          <a:p>
            <a:pPr marL="0" indent="0" algn="l">
              <a:lnSpc>
                <a:spcPts val="7650"/>
              </a:lnSpc>
              <a:buNone/>
            </a:pPr>
            <a:r>
              <a:rPr lang="en-US" sz="6100" kern="0" spc="-122" dirty="0">
                <a:solidFill>
                  <a:srgbClr val="D73AD7"/>
                </a:solidFill>
                <a:latin typeface="Source Serif Pro Semi Bold" pitchFamily="34" charset="0"/>
                <a:ea typeface="Source Serif Pro Semi Bold" pitchFamily="34" charset="-122"/>
                <a:cs typeface="Source Serif Pro Semi Bold" pitchFamily="34" charset="-120"/>
              </a:rPr>
              <a:t>Merkez Noktası Belirleme</a:t>
            </a:r>
            <a:endParaRPr lang="en-US" sz="6100" dirty="0"/>
          </a:p>
        </p:txBody>
      </p:sp>
      <p:sp>
        <p:nvSpPr>
          <p:cNvPr id="4" name="Text 1"/>
          <p:cNvSpPr/>
          <p:nvPr/>
        </p:nvSpPr>
        <p:spPr>
          <a:xfrm>
            <a:off x="6324124" y="4365188"/>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Araç kamerasından alınan görüntünün geometrik merkezi, işleme için temel referanstır.</a:t>
            </a:r>
            <a:endParaRPr lang="en-US" sz="1850" dirty="0"/>
          </a:p>
        </p:txBody>
      </p:sp>
      <p:sp>
        <p:nvSpPr>
          <p:cNvPr id="5" name="Text 2"/>
          <p:cNvSpPr/>
          <p:nvPr/>
        </p:nvSpPr>
        <p:spPr>
          <a:xfrm>
            <a:off x="6324124" y="5400437"/>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Genişlik ve yükseklik ölçümleri hesaplanır, ardından merkez (genişlik/2, yükseklik/2) olarak belirlenir.</a:t>
            </a:r>
            <a:endParaRPr lang="en-US" sz="1850" dirty="0"/>
          </a:p>
        </p:txBody>
      </p:sp>
      <p:sp>
        <p:nvSpPr>
          <p:cNvPr id="6" name="Dikdörtgen 5">
            <a:extLst>
              <a:ext uri="{FF2B5EF4-FFF2-40B4-BE49-F238E27FC236}">
                <a16:creationId xmlns:a16="http://schemas.microsoft.com/office/drawing/2014/main" id="{BA0C6491-4FB6-9D4A-06B2-EEA9CC09242F}"/>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95011"/>
            <a:ext cx="702718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HSV Renk Uzayına Dönüşüm</a:t>
            </a:r>
            <a:endParaRPr lang="en-US" sz="4400" dirty="0"/>
          </a:p>
        </p:txBody>
      </p:sp>
      <p:sp>
        <p:nvSpPr>
          <p:cNvPr id="4" name="Text 1"/>
          <p:cNvSpPr/>
          <p:nvPr/>
        </p:nvSpPr>
        <p:spPr>
          <a:xfrm>
            <a:off x="837724" y="329731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Avantajları</a:t>
            </a:r>
            <a:endParaRPr lang="en-US" sz="2200" dirty="0"/>
          </a:p>
        </p:txBody>
      </p:sp>
      <p:sp>
        <p:nvSpPr>
          <p:cNvPr id="5" name="Text 2"/>
          <p:cNvSpPr/>
          <p:nvPr/>
        </p:nvSpPr>
        <p:spPr>
          <a:xfrm>
            <a:off x="837724" y="3888581"/>
            <a:ext cx="344233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HSV, renk tonu, doygunluk ve parlaklık ayrımını kolaylaştırır.</a:t>
            </a:r>
            <a:endParaRPr lang="en-US" sz="1850" dirty="0"/>
          </a:p>
        </p:txBody>
      </p:sp>
      <p:sp>
        <p:nvSpPr>
          <p:cNvPr id="6" name="Text 3"/>
          <p:cNvSpPr/>
          <p:nvPr/>
        </p:nvSpPr>
        <p:spPr>
          <a:xfrm>
            <a:off x="837724" y="4870013"/>
            <a:ext cx="344233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RGB'den daha anlamlı renk ayrımı sağlar.</a:t>
            </a:r>
            <a:endParaRPr lang="en-US" sz="1850" dirty="0"/>
          </a:p>
        </p:txBody>
      </p:sp>
      <p:sp>
        <p:nvSpPr>
          <p:cNvPr id="7" name="Text 4"/>
          <p:cNvSpPr/>
          <p:nvPr/>
        </p:nvSpPr>
        <p:spPr>
          <a:xfrm>
            <a:off x="4871561" y="329731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Dönüşüm</a:t>
            </a:r>
            <a:endParaRPr lang="en-US" sz="2200" dirty="0"/>
          </a:p>
        </p:txBody>
      </p:sp>
      <p:sp>
        <p:nvSpPr>
          <p:cNvPr id="8" name="Text 5"/>
          <p:cNvSpPr/>
          <p:nvPr/>
        </p:nvSpPr>
        <p:spPr>
          <a:xfrm>
            <a:off x="4871561" y="3888581"/>
            <a:ext cx="3442335"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Matematiksel yöntemlerle RGB yükseklik ve renk değerleri dönüştürülür.</a:t>
            </a:r>
            <a:endParaRPr lang="en-US" sz="1850" dirty="0"/>
          </a:p>
        </p:txBody>
      </p:sp>
      <p:sp>
        <p:nvSpPr>
          <p:cNvPr id="9" name="Text 6"/>
          <p:cNvSpPr/>
          <p:nvPr/>
        </p:nvSpPr>
        <p:spPr>
          <a:xfrm>
            <a:off x="4871561" y="5253038"/>
            <a:ext cx="3442335"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OpenCV kütüphanesi dönüşüm için kullanılır.</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32861"/>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Mor Renk Filtreleme</a:t>
            </a:r>
            <a:endParaRPr lang="en-US" sz="4400" dirty="0"/>
          </a:p>
        </p:txBody>
      </p:sp>
      <p:sp>
        <p:nvSpPr>
          <p:cNvPr id="4" name="Shape 1"/>
          <p:cNvSpPr/>
          <p:nvPr/>
        </p:nvSpPr>
        <p:spPr>
          <a:xfrm>
            <a:off x="837724" y="326505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615559" y="326505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HSV Aralığı</a:t>
            </a:r>
            <a:endParaRPr lang="en-US" sz="2200" dirty="0"/>
          </a:p>
        </p:txBody>
      </p:sp>
      <p:sp>
        <p:nvSpPr>
          <p:cNvPr id="6" name="Text 3"/>
          <p:cNvSpPr/>
          <p:nvPr/>
        </p:nvSpPr>
        <p:spPr>
          <a:xfrm>
            <a:off x="1615559" y="3760589"/>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Mor renk için uygun Hue, Saturation ve Value aralıkları seçilir.</a:t>
            </a:r>
            <a:endParaRPr lang="en-US" sz="1850" dirty="0"/>
          </a:p>
        </p:txBody>
      </p:sp>
      <p:sp>
        <p:nvSpPr>
          <p:cNvPr id="7" name="Shape 4"/>
          <p:cNvSpPr/>
          <p:nvPr/>
        </p:nvSpPr>
        <p:spPr>
          <a:xfrm>
            <a:off x="4691658" y="326505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8" name="Text 5"/>
          <p:cNvSpPr/>
          <p:nvPr/>
        </p:nvSpPr>
        <p:spPr>
          <a:xfrm>
            <a:off x="5469493" y="326505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Maskeleme</a:t>
            </a:r>
            <a:endParaRPr lang="en-US" sz="2200" dirty="0"/>
          </a:p>
        </p:txBody>
      </p:sp>
      <p:sp>
        <p:nvSpPr>
          <p:cNvPr id="9" name="Text 6"/>
          <p:cNvSpPr/>
          <p:nvPr/>
        </p:nvSpPr>
        <p:spPr>
          <a:xfrm>
            <a:off x="5469493" y="3760589"/>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Sadece mor tonlar beyaz görülür, diğer renkler siyah olarak bastırılır.</a:t>
            </a:r>
            <a:endParaRPr lang="en-US" sz="1850" dirty="0"/>
          </a:p>
        </p:txBody>
      </p:sp>
      <p:sp>
        <p:nvSpPr>
          <p:cNvPr id="10" name="Shape 7"/>
          <p:cNvSpPr/>
          <p:nvPr/>
        </p:nvSpPr>
        <p:spPr>
          <a:xfrm>
            <a:off x="837724" y="5418177"/>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615559" y="541817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Sonuç</a:t>
            </a:r>
            <a:endParaRPr lang="en-US" sz="2200" dirty="0"/>
          </a:p>
        </p:txBody>
      </p:sp>
      <p:sp>
        <p:nvSpPr>
          <p:cNvPr id="12" name="Text 9"/>
          <p:cNvSpPr/>
          <p:nvPr/>
        </p:nvSpPr>
        <p:spPr>
          <a:xfrm>
            <a:off x="1615559" y="5913715"/>
            <a:ext cx="669071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Filtre sonrası görüntü sadece mor nesneleri vurgular.</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27760"/>
            <a:ext cx="6132909"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Canny Kenar Algoritması</a:t>
            </a:r>
            <a:endParaRPr lang="en-US" sz="4400" dirty="0"/>
          </a:p>
        </p:txBody>
      </p:sp>
      <p:sp>
        <p:nvSpPr>
          <p:cNvPr id="4" name="Shape 1"/>
          <p:cNvSpPr/>
          <p:nvPr/>
        </p:nvSpPr>
        <p:spPr>
          <a:xfrm>
            <a:off x="837724" y="2190750"/>
            <a:ext cx="7468553" cy="2772608"/>
          </a:xfrm>
          <a:prstGeom prst="roundRect">
            <a:avLst>
              <a:gd name="adj" fmla="val 3626"/>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084659" y="243768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Temel Adımlar</a:t>
            </a:r>
            <a:endParaRPr lang="en-US" sz="2200" dirty="0"/>
          </a:p>
        </p:txBody>
      </p:sp>
      <p:sp>
        <p:nvSpPr>
          <p:cNvPr id="6" name="Text 3"/>
          <p:cNvSpPr/>
          <p:nvPr/>
        </p:nvSpPr>
        <p:spPr>
          <a:xfrm>
            <a:off x="1084659" y="2933224"/>
            <a:ext cx="6974681"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Gürültü azaltma</a:t>
            </a:r>
            <a:endParaRPr lang="en-US" sz="1850" dirty="0"/>
          </a:p>
        </p:txBody>
      </p:sp>
      <p:sp>
        <p:nvSpPr>
          <p:cNvPr id="7" name="Text 4"/>
          <p:cNvSpPr/>
          <p:nvPr/>
        </p:nvSpPr>
        <p:spPr>
          <a:xfrm>
            <a:off x="1084659" y="3399949"/>
            <a:ext cx="6974681"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Gradyan hesaplama</a:t>
            </a:r>
            <a:endParaRPr lang="en-US" sz="1850" dirty="0"/>
          </a:p>
        </p:txBody>
      </p:sp>
      <p:sp>
        <p:nvSpPr>
          <p:cNvPr id="8" name="Text 5"/>
          <p:cNvSpPr/>
          <p:nvPr/>
        </p:nvSpPr>
        <p:spPr>
          <a:xfrm>
            <a:off x="1084659" y="3866674"/>
            <a:ext cx="6974681"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Non-maksimum baskılama</a:t>
            </a:r>
            <a:endParaRPr lang="en-US" sz="1850" dirty="0"/>
          </a:p>
        </p:txBody>
      </p:sp>
      <p:sp>
        <p:nvSpPr>
          <p:cNvPr id="9" name="Text 6"/>
          <p:cNvSpPr/>
          <p:nvPr/>
        </p:nvSpPr>
        <p:spPr>
          <a:xfrm>
            <a:off x="1084659" y="4333399"/>
            <a:ext cx="6974681"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Histerezis eşikleme</a:t>
            </a:r>
            <a:endParaRPr lang="en-US" sz="1850" dirty="0"/>
          </a:p>
        </p:txBody>
      </p:sp>
      <p:sp>
        <p:nvSpPr>
          <p:cNvPr id="10" name="Shape 7"/>
          <p:cNvSpPr/>
          <p:nvPr/>
        </p:nvSpPr>
        <p:spPr>
          <a:xfrm>
            <a:off x="837724" y="5202674"/>
            <a:ext cx="7468553" cy="1899047"/>
          </a:xfrm>
          <a:prstGeom prst="roundRect">
            <a:avLst>
              <a:gd name="adj" fmla="val 5294"/>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084659" y="544961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Uygulama</a:t>
            </a:r>
            <a:endParaRPr lang="en-US" sz="2200" dirty="0"/>
          </a:p>
        </p:txBody>
      </p:sp>
      <p:sp>
        <p:nvSpPr>
          <p:cNvPr id="12" name="Text 9"/>
          <p:cNvSpPr/>
          <p:nvPr/>
        </p:nvSpPr>
        <p:spPr>
          <a:xfrm>
            <a:off x="1084659" y="5945148"/>
            <a:ext cx="6974681"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Maske üzerinde kenarlar net şekilde tanımlanır.</a:t>
            </a:r>
            <a:endParaRPr lang="en-US" sz="1850" dirty="0"/>
          </a:p>
        </p:txBody>
      </p:sp>
      <p:sp>
        <p:nvSpPr>
          <p:cNvPr id="13" name="Text 10"/>
          <p:cNvSpPr/>
          <p:nvPr/>
        </p:nvSpPr>
        <p:spPr>
          <a:xfrm>
            <a:off x="1084659" y="6471761"/>
            <a:ext cx="6974681"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Eşik değerleri ve çekirdek boyutu optimize edilir.</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935724"/>
            <a:ext cx="662451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ROI (İlgi Bölgesi) Belirleme</a:t>
            </a:r>
            <a:endParaRPr lang="en-US" sz="4400" dirty="0"/>
          </a:p>
        </p:txBody>
      </p:sp>
      <p:sp>
        <p:nvSpPr>
          <p:cNvPr id="4" name="Shape 1"/>
          <p:cNvSpPr/>
          <p:nvPr/>
        </p:nvSpPr>
        <p:spPr>
          <a:xfrm>
            <a:off x="6324124" y="3998714"/>
            <a:ext cx="179427" cy="1055846"/>
          </a:xfrm>
          <a:prstGeom prst="roundRect">
            <a:avLst>
              <a:gd name="adj" fmla="val 56034"/>
            </a:avLst>
          </a:prstGeom>
          <a:solidFill>
            <a:srgbClr val="F4D4F7"/>
          </a:solidFill>
          <a:ln w="7620">
            <a:solidFill>
              <a:srgbClr val="DABADD"/>
            </a:solidFill>
            <a:prstDash val="solid"/>
          </a:ln>
        </p:spPr>
        <p:txBody>
          <a:bodyPr/>
          <a:lstStyle/>
          <a:p>
            <a:endParaRPr lang="tr-TR"/>
          </a:p>
        </p:txBody>
      </p:sp>
      <p:sp>
        <p:nvSpPr>
          <p:cNvPr id="5" name="Text 2"/>
          <p:cNvSpPr/>
          <p:nvPr/>
        </p:nvSpPr>
        <p:spPr>
          <a:xfrm>
            <a:off x="6862524" y="3998714"/>
            <a:ext cx="6930152" cy="1055846"/>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"Sadece aracın ön kısmında kalan belirli bir alanla ilgilendik. Bu alan, araç için önemli olan şerit bilgisini barındırıyor.</a:t>
            </a:r>
            <a:endParaRPr lang="en-US" sz="2200" dirty="0"/>
          </a:p>
        </p:txBody>
      </p:sp>
      <p:sp>
        <p:nvSpPr>
          <p:cNvPr id="6" name="Dikdörtgen 5">
            <a:extLst>
              <a:ext uri="{FF2B5EF4-FFF2-40B4-BE49-F238E27FC236}">
                <a16:creationId xmlns:a16="http://schemas.microsoft.com/office/drawing/2014/main" id="{7A44E095-7E33-7CB9-B6DE-DF50DBE22DF7}"/>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548057"/>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ROI Maskesi Sonucu</a:t>
            </a:r>
            <a:endParaRPr lang="en-US" sz="4400" dirty="0"/>
          </a:p>
        </p:txBody>
      </p:sp>
      <p:sp>
        <p:nvSpPr>
          <p:cNvPr id="4" name="Text 1"/>
          <p:cNvSpPr/>
          <p:nvPr/>
        </p:nvSpPr>
        <p:spPr>
          <a:xfrm>
            <a:off x="837724" y="3611047"/>
            <a:ext cx="746855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İlgi bölgesi maskesi uygulandıktan sonra sadece araç önündeki önemli alan vurgulanır.</a:t>
            </a:r>
            <a:endParaRPr lang="en-US" sz="1850" dirty="0"/>
          </a:p>
        </p:txBody>
      </p:sp>
      <p:sp>
        <p:nvSpPr>
          <p:cNvPr id="5" name="Text 2"/>
          <p:cNvSpPr/>
          <p:nvPr/>
        </p:nvSpPr>
        <p:spPr>
          <a:xfrm>
            <a:off x="837724" y="4646295"/>
            <a:ext cx="746855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Bu alan, şerit çizgilerini ve kritik yol bilgisini içerir.</a:t>
            </a:r>
            <a:endParaRPr lang="en-US" sz="1850" dirty="0"/>
          </a:p>
        </p:txBody>
      </p:sp>
      <p:sp>
        <p:nvSpPr>
          <p:cNvPr id="6" name="Text 3"/>
          <p:cNvSpPr/>
          <p:nvPr/>
        </p:nvSpPr>
        <p:spPr>
          <a:xfrm>
            <a:off x="837724" y="5298519"/>
            <a:ext cx="746855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Diğer bölümler siyah olarak bastırılarak analiz kolaylaştırılır.</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566511"/>
            <a:ext cx="7804309"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Çizgi Tespiti (Hough Transform)</a:t>
            </a:r>
            <a:endParaRPr lang="en-US" sz="4400" dirty="0"/>
          </a:p>
        </p:txBody>
      </p:sp>
      <p:sp>
        <p:nvSpPr>
          <p:cNvPr id="3" name="Shape 1"/>
          <p:cNvSpPr/>
          <p:nvPr/>
        </p:nvSpPr>
        <p:spPr>
          <a:xfrm>
            <a:off x="837724" y="4018478"/>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4" name="Text 2"/>
          <p:cNvSpPr/>
          <p:nvPr/>
        </p:nvSpPr>
        <p:spPr>
          <a:xfrm>
            <a:off x="1615559" y="401847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Hough Line Transform</a:t>
            </a:r>
            <a:endParaRPr lang="en-US" sz="2200" dirty="0"/>
          </a:p>
        </p:txBody>
      </p:sp>
      <p:sp>
        <p:nvSpPr>
          <p:cNvPr id="5" name="Text 3"/>
          <p:cNvSpPr/>
          <p:nvPr/>
        </p:nvSpPr>
        <p:spPr>
          <a:xfrm>
            <a:off x="1615559" y="4514017"/>
            <a:ext cx="55799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ROI içindeki kenarlardan Hough Line Transform kullanarak şerit çizgilerini tespit ettik. Sol ve sağ şeritler ayrı ayrı belirlendi</a:t>
            </a:r>
            <a:endParaRPr lang="en-US" sz="1850" dirty="0"/>
          </a:p>
        </p:txBody>
      </p:sp>
      <p:sp>
        <p:nvSpPr>
          <p:cNvPr id="6" name="Shape 4"/>
          <p:cNvSpPr/>
          <p:nvPr/>
        </p:nvSpPr>
        <p:spPr>
          <a:xfrm>
            <a:off x="7434858" y="4018478"/>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7" name="Text 5"/>
          <p:cNvSpPr/>
          <p:nvPr/>
        </p:nvSpPr>
        <p:spPr>
          <a:xfrm>
            <a:off x="8212693" y="401847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Sağ ve Sol Şerit Ayrımı</a:t>
            </a:r>
            <a:endParaRPr lang="en-US" sz="2200" dirty="0"/>
          </a:p>
        </p:txBody>
      </p:sp>
      <p:sp>
        <p:nvSpPr>
          <p:cNvPr id="8" name="Text 6"/>
          <p:cNvSpPr/>
          <p:nvPr/>
        </p:nvSpPr>
        <p:spPr>
          <a:xfrm>
            <a:off x="8212693" y="4514017"/>
            <a:ext cx="557998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Her şerit farklı şekilde tanımlanarak ayrı ayrı izlenmiştir.</a:t>
            </a:r>
            <a:endParaRPr lang="en-US" sz="1850" dirty="0"/>
          </a:p>
        </p:txBody>
      </p:sp>
      <p:sp>
        <p:nvSpPr>
          <p:cNvPr id="9" name="Dikdörtgen 8">
            <a:extLst>
              <a:ext uri="{FF2B5EF4-FFF2-40B4-BE49-F238E27FC236}">
                <a16:creationId xmlns:a16="http://schemas.microsoft.com/office/drawing/2014/main" id="{B0DC64EA-4C9D-8E02-E120-6F0043970150}"/>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4332"/>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Şerit Ortasını ve Yönü Hesaplama</a:t>
            </a:r>
            <a:endParaRPr lang="en-US" sz="4400" dirty="0"/>
          </a:p>
        </p:txBody>
      </p:sp>
      <p:sp>
        <p:nvSpPr>
          <p:cNvPr id="4" name="Shape 1"/>
          <p:cNvSpPr/>
          <p:nvPr/>
        </p:nvSpPr>
        <p:spPr>
          <a:xfrm>
            <a:off x="837724" y="4310539"/>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615559" y="431053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Merkez Çizgi</a:t>
            </a:r>
            <a:endParaRPr lang="en-US" sz="2200" dirty="0"/>
          </a:p>
        </p:txBody>
      </p:sp>
      <p:sp>
        <p:nvSpPr>
          <p:cNvPr id="6" name="Text 3"/>
          <p:cNvSpPr/>
          <p:nvPr/>
        </p:nvSpPr>
        <p:spPr>
          <a:xfrm>
            <a:off x="1615559" y="4806077"/>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Tespit edilen şerit çizgilerinin ortası araç için merkez olarak belirlendi.</a:t>
            </a:r>
            <a:endParaRPr lang="en-US" sz="1850" dirty="0"/>
          </a:p>
        </p:txBody>
      </p:sp>
      <p:sp>
        <p:nvSpPr>
          <p:cNvPr id="7" name="Shape 4"/>
          <p:cNvSpPr/>
          <p:nvPr/>
        </p:nvSpPr>
        <p:spPr>
          <a:xfrm>
            <a:off x="4691658" y="4310539"/>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8" name="Text 5"/>
          <p:cNvSpPr/>
          <p:nvPr/>
        </p:nvSpPr>
        <p:spPr>
          <a:xfrm>
            <a:off x="5469493" y="431053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Yön ve Sapma Açısı</a:t>
            </a:r>
            <a:endParaRPr lang="en-US" sz="2200" dirty="0"/>
          </a:p>
        </p:txBody>
      </p:sp>
      <p:sp>
        <p:nvSpPr>
          <p:cNvPr id="9" name="Text 6"/>
          <p:cNvSpPr/>
          <p:nvPr/>
        </p:nvSpPr>
        <p:spPr>
          <a:xfrm>
            <a:off x="5469493" y="4806077"/>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Merkezden sapmaya göre aracın yönü (sol/sağ) ve sapma açısı hesaplandı.</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08190"/>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Otonom Araç Nedir?</a:t>
            </a:r>
            <a:endParaRPr lang="en-US" sz="4400" dirty="0"/>
          </a:p>
        </p:txBody>
      </p:sp>
      <p:sp>
        <p:nvSpPr>
          <p:cNvPr id="4" name="Shape 1"/>
          <p:cNvSpPr/>
          <p:nvPr/>
        </p:nvSpPr>
        <p:spPr>
          <a:xfrm>
            <a:off x="837724" y="2771180"/>
            <a:ext cx="3614618" cy="2138482"/>
          </a:xfrm>
          <a:prstGeom prst="roundRect">
            <a:avLst>
              <a:gd name="adj" fmla="val 4701"/>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084659" y="301811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Sürücüsüz Hareket</a:t>
            </a:r>
            <a:endParaRPr lang="en-US" sz="2200" dirty="0"/>
          </a:p>
        </p:txBody>
      </p:sp>
      <p:sp>
        <p:nvSpPr>
          <p:cNvPr id="6" name="Text 3"/>
          <p:cNvSpPr/>
          <p:nvPr/>
        </p:nvSpPr>
        <p:spPr>
          <a:xfrm>
            <a:off x="1084659" y="3513653"/>
            <a:ext cx="3120747"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Aracın, insan sürücü olmadan kendi başına hareket etmesi mümkün olur.</a:t>
            </a:r>
            <a:endParaRPr lang="en-US" sz="1850" dirty="0"/>
          </a:p>
        </p:txBody>
      </p:sp>
      <p:sp>
        <p:nvSpPr>
          <p:cNvPr id="7" name="Shape 4"/>
          <p:cNvSpPr/>
          <p:nvPr/>
        </p:nvSpPr>
        <p:spPr>
          <a:xfrm>
            <a:off x="4691658" y="2771180"/>
            <a:ext cx="3614618" cy="2138482"/>
          </a:xfrm>
          <a:prstGeom prst="roundRect">
            <a:avLst>
              <a:gd name="adj" fmla="val 4701"/>
            </a:avLst>
          </a:prstGeom>
          <a:solidFill>
            <a:srgbClr val="F4D4F7"/>
          </a:solidFill>
          <a:ln w="7620">
            <a:solidFill>
              <a:srgbClr val="DABADD"/>
            </a:solidFill>
            <a:prstDash val="solid"/>
          </a:ln>
        </p:spPr>
        <p:txBody>
          <a:bodyPr/>
          <a:lstStyle/>
          <a:p>
            <a:endParaRPr lang="tr-TR"/>
          </a:p>
        </p:txBody>
      </p:sp>
      <p:sp>
        <p:nvSpPr>
          <p:cNvPr id="8" name="Text 5"/>
          <p:cNvSpPr/>
          <p:nvPr/>
        </p:nvSpPr>
        <p:spPr>
          <a:xfrm>
            <a:off x="4938593" y="301811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Gelişmiş Sensörler</a:t>
            </a:r>
            <a:endParaRPr lang="en-US" sz="2200" dirty="0"/>
          </a:p>
        </p:txBody>
      </p:sp>
      <p:sp>
        <p:nvSpPr>
          <p:cNvPr id="9" name="Text 6"/>
          <p:cNvSpPr/>
          <p:nvPr/>
        </p:nvSpPr>
        <p:spPr>
          <a:xfrm>
            <a:off x="4938593" y="3513653"/>
            <a:ext cx="312074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Kameralar, radar ve lidar gibi sensörlerle çevre algılanır.</a:t>
            </a:r>
            <a:endParaRPr lang="en-US" sz="1850" dirty="0"/>
          </a:p>
        </p:txBody>
      </p:sp>
      <p:sp>
        <p:nvSpPr>
          <p:cNvPr id="10" name="Shape 7"/>
          <p:cNvSpPr/>
          <p:nvPr/>
        </p:nvSpPr>
        <p:spPr>
          <a:xfrm>
            <a:off x="837724" y="5148977"/>
            <a:ext cx="7468553" cy="1372433"/>
          </a:xfrm>
          <a:prstGeom prst="roundRect">
            <a:avLst>
              <a:gd name="adj" fmla="val 7326"/>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084659" y="539591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Veri İşleme</a:t>
            </a:r>
            <a:endParaRPr lang="en-US" sz="2200" dirty="0"/>
          </a:p>
        </p:txBody>
      </p:sp>
      <p:sp>
        <p:nvSpPr>
          <p:cNvPr id="12" name="Text 9"/>
          <p:cNvSpPr/>
          <p:nvPr/>
        </p:nvSpPr>
        <p:spPr>
          <a:xfrm>
            <a:off x="1084659" y="5891451"/>
            <a:ext cx="6974681"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Toplanan verilerle hız, yön ve duruş kararları anlık alınır.</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865120"/>
            <a:ext cx="10955179"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Hız Dinamiklemesi ve Motor Kontrol Mantığı</a:t>
            </a:r>
            <a:endParaRPr lang="en-US" sz="4400" dirty="0"/>
          </a:p>
        </p:txBody>
      </p:sp>
      <p:sp>
        <p:nvSpPr>
          <p:cNvPr id="3" name="Text 1"/>
          <p:cNvSpPr/>
          <p:nvPr/>
        </p:nvSpPr>
        <p:spPr>
          <a:xfrm>
            <a:off x="837724" y="404788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Hız Dinamiklemesi:</a:t>
            </a:r>
            <a:r>
              <a:rPr lang="en-US" sz="1850" kern="0" spc="-38" dirty="0">
                <a:solidFill>
                  <a:srgbClr val="272525"/>
                </a:solidFill>
                <a:latin typeface="Source Sans Pro" pitchFamily="34" charset="0"/>
                <a:ea typeface="Source Sans Pro" pitchFamily="34" charset="-122"/>
                <a:cs typeface="Source Sans Pro" pitchFamily="34" charset="-120"/>
              </a:rPr>
              <a:t> Sapma açısı küçülürse araç hızı artar, açısı büyürse hız düşer.</a:t>
            </a:r>
            <a:endParaRPr lang="en-US" sz="1850" dirty="0"/>
          </a:p>
        </p:txBody>
      </p:sp>
      <p:sp>
        <p:nvSpPr>
          <p:cNvPr id="4" name="Text 2"/>
          <p:cNvSpPr/>
          <p:nvPr/>
        </p:nvSpPr>
        <p:spPr>
          <a:xfrm>
            <a:off x="837724" y="451461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Ön Teker Kontrolü:</a:t>
            </a:r>
            <a:r>
              <a:rPr lang="en-US" sz="1850" kern="0" spc="-38" dirty="0">
                <a:solidFill>
                  <a:srgbClr val="272525"/>
                </a:solidFill>
                <a:latin typeface="Source Sans Pro" pitchFamily="34" charset="0"/>
                <a:ea typeface="Source Sans Pro" pitchFamily="34" charset="-122"/>
                <a:cs typeface="Source Sans Pro" pitchFamily="34" charset="-120"/>
              </a:rPr>
              <a:t> Açıya bağlı olarak kısa sağ veya sol manevra yapar.</a:t>
            </a:r>
            <a:endParaRPr lang="en-US" sz="1850" dirty="0"/>
          </a:p>
        </p:txBody>
      </p:sp>
      <p:sp>
        <p:nvSpPr>
          <p:cNvPr id="5" name="Text 3"/>
          <p:cNvSpPr/>
          <p:nvPr/>
        </p:nvSpPr>
        <p:spPr>
          <a:xfrm>
            <a:off x="837724" y="498133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kern="0" spc="-38" dirty="0">
                <a:solidFill>
                  <a:srgbClr val="272525"/>
                </a:solidFill>
                <a:latin typeface="Source Sans Pro" pitchFamily="34" charset="0"/>
                <a:ea typeface="Source Sans Pro" pitchFamily="34" charset="-122"/>
                <a:cs typeface="Source Sans Pro" pitchFamily="34" charset="-120"/>
              </a:rPr>
              <a:t>Arka Teker Kontrolü:</a:t>
            </a:r>
            <a:r>
              <a:rPr lang="en-US" sz="1850" kern="0" spc="-38" dirty="0">
                <a:solidFill>
                  <a:srgbClr val="272525"/>
                </a:solidFill>
                <a:latin typeface="Source Sans Pro" pitchFamily="34" charset="0"/>
                <a:ea typeface="Source Sans Pro" pitchFamily="34" charset="-122"/>
                <a:cs typeface="Source Sans Pro" pitchFamily="34" charset="-120"/>
              </a:rPr>
              <a:t> Sürekli ileri hareket sağlar, stabil sürüşü destekler.</a:t>
            </a:r>
            <a:endParaRPr lang="en-US" sz="1850" dirty="0"/>
          </a:p>
        </p:txBody>
      </p:sp>
      <p:sp>
        <p:nvSpPr>
          <p:cNvPr id="6" name="Dikdörtgen 5">
            <a:extLst>
              <a:ext uri="{FF2B5EF4-FFF2-40B4-BE49-F238E27FC236}">
                <a16:creationId xmlns:a16="http://schemas.microsoft.com/office/drawing/2014/main" id="{495742BC-593F-2548-5FB1-54C54C1D1487}"/>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32861"/>
            <a:ext cx="665892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Projemizin Temel Amaçları</a:t>
            </a:r>
            <a:endParaRPr lang="en-US" sz="4400" dirty="0"/>
          </a:p>
        </p:txBody>
      </p:sp>
      <p:sp>
        <p:nvSpPr>
          <p:cNvPr id="4" name="Shape 1"/>
          <p:cNvSpPr/>
          <p:nvPr/>
        </p:nvSpPr>
        <p:spPr>
          <a:xfrm>
            <a:off x="6324124" y="326505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5" name="Text 2"/>
          <p:cNvSpPr/>
          <p:nvPr/>
        </p:nvSpPr>
        <p:spPr>
          <a:xfrm>
            <a:off x="7101959" y="326505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Şerit Takibi</a:t>
            </a:r>
            <a:endParaRPr lang="en-US" sz="2200" dirty="0"/>
          </a:p>
        </p:txBody>
      </p:sp>
      <p:sp>
        <p:nvSpPr>
          <p:cNvPr id="6" name="Text 3"/>
          <p:cNvSpPr/>
          <p:nvPr/>
        </p:nvSpPr>
        <p:spPr>
          <a:xfrm>
            <a:off x="7101959" y="3760589"/>
            <a:ext cx="2836783"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Aracın yol üzerindeki doğru konumda kalmasını sağlar.</a:t>
            </a:r>
            <a:endParaRPr lang="en-US" sz="1850" dirty="0"/>
          </a:p>
        </p:txBody>
      </p:sp>
      <p:sp>
        <p:nvSpPr>
          <p:cNvPr id="7" name="Shape 4"/>
          <p:cNvSpPr/>
          <p:nvPr/>
        </p:nvSpPr>
        <p:spPr>
          <a:xfrm>
            <a:off x="10178058" y="326505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8" name="Text 5"/>
          <p:cNvSpPr/>
          <p:nvPr/>
        </p:nvSpPr>
        <p:spPr>
          <a:xfrm>
            <a:off x="10955893" y="326505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Trafik Işığı Algılama</a:t>
            </a:r>
            <a:endParaRPr lang="en-US" sz="2200" dirty="0"/>
          </a:p>
        </p:txBody>
      </p:sp>
      <p:sp>
        <p:nvSpPr>
          <p:cNvPr id="9" name="Text 6"/>
          <p:cNvSpPr/>
          <p:nvPr/>
        </p:nvSpPr>
        <p:spPr>
          <a:xfrm>
            <a:off x="10955893" y="3760589"/>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Işık renklerini algılayarak uygun tepki verilmesini hedefler.</a:t>
            </a:r>
            <a:endParaRPr lang="en-US" sz="1850" dirty="0"/>
          </a:p>
        </p:txBody>
      </p:sp>
      <p:sp>
        <p:nvSpPr>
          <p:cNvPr id="10" name="Shape 7"/>
          <p:cNvSpPr/>
          <p:nvPr/>
        </p:nvSpPr>
        <p:spPr>
          <a:xfrm>
            <a:off x="6324124" y="5418177"/>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7101959" y="541817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Gerçek Zamanlı Karar</a:t>
            </a:r>
            <a:endParaRPr lang="en-US" sz="2200" dirty="0"/>
          </a:p>
        </p:txBody>
      </p:sp>
      <p:sp>
        <p:nvSpPr>
          <p:cNvPr id="12" name="Text 9"/>
          <p:cNvSpPr/>
          <p:nvPr/>
        </p:nvSpPr>
        <p:spPr>
          <a:xfrm>
            <a:off x="7101959" y="5913715"/>
            <a:ext cx="669071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Toplanan veriler hızlıca işlenerek doğru kararlar alınır.</a:t>
            </a:r>
            <a:endParaRPr lang="en-US" sz="1850" dirty="0"/>
          </a:p>
        </p:txBody>
      </p:sp>
      <p:sp>
        <p:nvSpPr>
          <p:cNvPr id="13" name="Dikdörtgen 12">
            <a:extLst>
              <a:ext uri="{FF2B5EF4-FFF2-40B4-BE49-F238E27FC236}">
                <a16:creationId xmlns:a16="http://schemas.microsoft.com/office/drawing/2014/main" id="{9E1A921A-0473-532A-736A-C070471F9164}"/>
              </a:ext>
            </a:extLst>
          </p:cNvPr>
          <p:cNvSpPr/>
          <p:nvPr/>
        </p:nvSpPr>
        <p:spPr>
          <a:xfrm>
            <a:off x="12512233" y="7268901"/>
            <a:ext cx="2025570" cy="917597"/>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9857" y="865584"/>
            <a:ext cx="7435334" cy="638532"/>
          </a:xfrm>
          <a:prstGeom prst="rect">
            <a:avLst/>
          </a:prstGeom>
          <a:noFill/>
          <a:ln/>
        </p:spPr>
        <p:txBody>
          <a:bodyPr wrap="none" lIns="0" tIns="0" rIns="0" bIns="0" rtlCol="0" anchor="t"/>
          <a:lstStyle/>
          <a:p>
            <a:pPr marL="0" indent="0" algn="l">
              <a:lnSpc>
                <a:spcPts val="5000"/>
              </a:lnSpc>
              <a:buNone/>
            </a:pPr>
            <a:r>
              <a:rPr lang="en-US" sz="4000" kern="0" spc="-80" dirty="0">
                <a:solidFill>
                  <a:srgbClr val="D73AD7"/>
                </a:solidFill>
                <a:latin typeface="Source Serif Pro Semi Bold" pitchFamily="34" charset="0"/>
                <a:ea typeface="Source Serif Pro Semi Bold" pitchFamily="34" charset="-122"/>
                <a:cs typeface="Source Serif Pro Semi Bold" pitchFamily="34" charset="-120"/>
              </a:rPr>
              <a:t>Donanım Bileşenleri: Genel Bakış</a:t>
            </a:r>
            <a:endParaRPr lang="en-US" sz="4000" dirty="0"/>
          </a:p>
        </p:txBody>
      </p:sp>
      <p:sp>
        <p:nvSpPr>
          <p:cNvPr id="4" name="Shape 1"/>
          <p:cNvSpPr/>
          <p:nvPr/>
        </p:nvSpPr>
        <p:spPr>
          <a:xfrm>
            <a:off x="759857" y="1829753"/>
            <a:ext cx="3703677" cy="1941076"/>
          </a:xfrm>
          <a:prstGeom prst="roundRect">
            <a:avLst>
              <a:gd name="adj" fmla="val 4698"/>
            </a:avLst>
          </a:prstGeom>
          <a:solidFill>
            <a:srgbClr val="F4D4F7"/>
          </a:solidFill>
          <a:ln w="7620">
            <a:solidFill>
              <a:srgbClr val="DABADD"/>
            </a:solidFill>
            <a:prstDash val="solid"/>
          </a:ln>
        </p:spPr>
        <p:txBody>
          <a:bodyPr/>
          <a:lstStyle/>
          <a:p>
            <a:endParaRPr lang="tr-TR"/>
          </a:p>
        </p:txBody>
      </p:sp>
      <p:sp>
        <p:nvSpPr>
          <p:cNvPr id="5" name="Text 2"/>
          <p:cNvSpPr/>
          <p:nvPr/>
        </p:nvSpPr>
        <p:spPr>
          <a:xfrm>
            <a:off x="984528" y="2054423"/>
            <a:ext cx="2833330"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Motor Sürücü Kartı - 8833</a:t>
            </a:r>
            <a:endParaRPr lang="en-US" sz="2000" dirty="0"/>
          </a:p>
        </p:txBody>
      </p:sp>
      <p:sp>
        <p:nvSpPr>
          <p:cNvPr id="6" name="Text 3"/>
          <p:cNvSpPr/>
          <p:nvPr/>
        </p:nvSpPr>
        <p:spPr>
          <a:xfrm>
            <a:off x="984528" y="2503884"/>
            <a:ext cx="3254335" cy="69484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DC motorların hassas kontrolü için kullanılan motor sürücü kartı.</a:t>
            </a:r>
            <a:endParaRPr lang="en-US" sz="1700" dirty="0"/>
          </a:p>
        </p:txBody>
      </p:sp>
      <p:sp>
        <p:nvSpPr>
          <p:cNvPr id="7" name="Shape 4"/>
          <p:cNvSpPr/>
          <p:nvPr/>
        </p:nvSpPr>
        <p:spPr>
          <a:xfrm>
            <a:off x="4680585" y="1829753"/>
            <a:ext cx="3703677" cy="1941076"/>
          </a:xfrm>
          <a:prstGeom prst="roundRect">
            <a:avLst>
              <a:gd name="adj" fmla="val 4698"/>
            </a:avLst>
          </a:prstGeom>
          <a:solidFill>
            <a:srgbClr val="F4D4F7"/>
          </a:solidFill>
          <a:ln w="7620">
            <a:solidFill>
              <a:srgbClr val="DABADD"/>
            </a:solidFill>
            <a:prstDash val="solid"/>
          </a:ln>
        </p:spPr>
        <p:txBody>
          <a:bodyPr/>
          <a:lstStyle/>
          <a:p>
            <a:endParaRPr lang="tr-TR"/>
          </a:p>
        </p:txBody>
      </p:sp>
      <p:sp>
        <p:nvSpPr>
          <p:cNvPr id="8" name="Text 5"/>
          <p:cNvSpPr/>
          <p:nvPr/>
        </p:nvSpPr>
        <p:spPr>
          <a:xfrm>
            <a:off x="4905256" y="2054423"/>
            <a:ext cx="255436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Raspberry Pi</a:t>
            </a:r>
            <a:endParaRPr lang="en-US" sz="2000" dirty="0"/>
          </a:p>
        </p:txBody>
      </p:sp>
      <p:sp>
        <p:nvSpPr>
          <p:cNvPr id="9" name="Text 6"/>
          <p:cNvSpPr/>
          <p:nvPr/>
        </p:nvSpPr>
        <p:spPr>
          <a:xfrm>
            <a:off x="4905256" y="2503884"/>
            <a:ext cx="3254335" cy="1042273"/>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Projede görüntü işleme ve motor kontrolü gibi hesaplamaları yapan ana </a:t>
            </a:r>
            <a:r>
              <a:rPr lang="tr-TR" sz="1700" kern="0" spc="-34" dirty="0">
                <a:solidFill>
                  <a:srgbClr val="272525"/>
                </a:solidFill>
                <a:latin typeface="Source Sans Pro" pitchFamily="34" charset="0"/>
                <a:ea typeface="Source Sans Pro" pitchFamily="34" charset="-122"/>
                <a:cs typeface="Source Sans Pro" pitchFamily="34" charset="-120"/>
              </a:rPr>
              <a:t>mikrodenetleyici</a:t>
            </a:r>
            <a:r>
              <a:rPr lang="en-US" sz="1700" kern="0" spc="-34" dirty="0">
                <a:solidFill>
                  <a:srgbClr val="272525"/>
                </a:solidFill>
                <a:latin typeface="Source Sans Pro" pitchFamily="34" charset="0"/>
                <a:ea typeface="Source Sans Pro" pitchFamily="34" charset="-122"/>
                <a:cs typeface="Source Sans Pro" pitchFamily="34" charset="-120"/>
              </a:rPr>
              <a:t>.</a:t>
            </a:r>
            <a:endParaRPr lang="en-US" sz="1700" dirty="0"/>
          </a:p>
        </p:txBody>
      </p:sp>
      <p:sp>
        <p:nvSpPr>
          <p:cNvPr id="10" name="Shape 7"/>
          <p:cNvSpPr/>
          <p:nvPr/>
        </p:nvSpPr>
        <p:spPr>
          <a:xfrm>
            <a:off x="759857" y="3987879"/>
            <a:ext cx="3703677" cy="1912858"/>
          </a:xfrm>
          <a:prstGeom prst="roundRect">
            <a:avLst>
              <a:gd name="adj" fmla="val 4767"/>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984528" y="4212550"/>
            <a:ext cx="3254335" cy="638413"/>
          </a:xfrm>
          <a:prstGeom prst="rect">
            <a:avLst/>
          </a:prstGeom>
          <a:noFill/>
          <a:ln/>
        </p:spPr>
        <p:txBody>
          <a:bodyPr wrap="squar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Kamera - Raspberry Pi Kamera</a:t>
            </a:r>
            <a:endParaRPr lang="en-US" sz="2000" dirty="0"/>
          </a:p>
        </p:txBody>
      </p:sp>
      <p:sp>
        <p:nvSpPr>
          <p:cNvPr id="12" name="Text 9"/>
          <p:cNvSpPr/>
          <p:nvPr/>
        </p:nvSpPr>
        <p:spPr>
          <a:xfrm>
            <a:off x="984528" y="4981218"/>
            <a:ext cx="3254335" cy="69484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Ortamdan görsel veri alarak ışık ve yol şeridini algılayan modül.</a:t>
            </a:r>
            <a:endParaRPr lang="en-US" sz="1700" dirty="0"/>
          </a:p>
        </p:txBody>
      </p:sp>
      <p:sp>
        <p:nvSpPr>
          <p:cNvPr id="13" name="Shape 10"/>
          <p:cNvSpPr/>
          <p:nvPr/>
        </p:nvSpPr>
        <p:spPr>
          <a:xfrm>
            <a:off x="4680585" y="3987879"/>
            <a:ext cx="3703677" cy="1912858"/>
          </a:xfrm>
          <a:prstGeom prst="roundRect">
            <a:avLst>
              <a:gd name="adj" fmla="val 4767"/>
            </a:avLst>
          </a:prstGeom>
          <a:solidFill>
            <a:srgbClr val="F4D4F7"/>
          </a:solidFill>
          <a:ln w="7620">
            <a:solidFill>
              <a:srgbClr val="DABADD"/>
            </a:solidFill>
            <a:prstDash val="solid"/>
          </a:ln>
        </p:spPr>
        <p:txBody>
          <a:bodyPr/>
          <a:lstStyle/>
          <a:p>
            <a:endParaRPr lang="tr-TR"/>
          </a:p>
        </p:txBody>
      </p:sp>
      <p:sp>
        <p:nvSpPr>
          <p:cNvPr id="14" name="Text 11"/>
          <p:cNvSpPr/>
          <p:nvPr/>
        </p:nvSpPr>
        <p:spPr>
          <a:xfrm>
            <a:off x="4905256" y="4212550"/>
            <a:ext cx="2827496"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Güç Kaynağı - Powerbank</a:t>
            </a:r>
            <a:endParaRPr lang="en-US" sz="2000" dirty="0"/>
          </a:p>
        </p:txBody>
      </p:sp>
      <p:sp>
        <p:nvSpPr>
          <p:cNvPr id="15" name="Text 12"/>
          <p:cNvSpPr/>
          <p:nvPr/>
        </p:nvSpPr>
        <p:spPr>
          <a:xfrm>
            <a:off x="4905256" y="4662011"/>
            <a:ext cx="3254335" cy="69484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RGB motorlar ve kartları besleyen taşınabilir ve güçlü enerji kaynağı.</a:t>
            </a:r>
            <a:endParaRPr lang="en-US" sz="1700" dirty="0"/>
          </a:p>
        </p:txBody>
      </p:sp>
      <p:sp>
        <p:nvSpPr>
          <p:cNvPr id="16" name="Shape 13"/>
          <p:cNvSpPr/>
          <p:nvPr/>
        </p:nvSpPr>
        <p:spPr>
          <a:xfrm>
            <a:off x="759857" y="6117788"/>
            <a:ext cx="7624286" cy="1246227"/>
          </a:xfrm>
          <a:prstGeom prst="roundRect">
            <a:avLst>
              <a:gd name="adj" fmla="val 7318"/>
            </a:avLst>
          </a:prstGeom>
          <a:solidFill>
            <a:srgbClr val="F4D4F7"/>
          </a:solidFill>
          <a:ln w="7620">
            <a:solidFill>
              <a:srgbClr val="DABADD"/>
            </a:solidFill>
            <a:prstDash val="solid"/>
          </a:ln>
        </p:spPr>
        <p:txBody>
          <a:bodyPr/>
          <a:lstStyle/>
          <a:p>
            <a:endParaRPr lang="tr-TR"/>
          </a:p>
        </p:txBody>
      </p:sp>
      <p:sp>
        <p:nvSpPr>
          <p:cNvPr id="17" name="Text 14"/>
          <p:cNvSpPr/>
          <p:nvPr/>
        </p:nvSpPr>
        <p:spPr>
          <a:xfrm>
            <a:off x="984528" y="6342459"/>
            <a:ext cx="255436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DC Motorlar</a:t>
            </a:r>
            <a:endParaRPr lang="en-US" sz="2000" dirty="0"/>
          </a:p>
        </p:txBody>
      </p:sp>
      <p:sp>
        <p:nvSpPr>
          <p:cNvPr id="18" name="Text 15"/>
          <p:cNvSpPr/>
          <p:nvPr/>
        </p:nvSpPr>
        <p:spPr>
          <a:xfrm>
            <a:off x="984528" y="6791920"/>
            <a:ext cx="7174944"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Aracın hareketini sağlayan motorlar, sürücü kartıyla kontrol edilir.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7724" y="1021794"/>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Donanım Şeması: Bağlantılar ve Entegrasyon</a:t>
            </a:r>
            <a:endParaRPr lang="en-US" sz="4400" dirty="0"/>
          </a:p>
        </p:txBody>
      </p:sp>
      <p:sp>
        <p:nvSpPr>
          <p:cNvPr id="4" name="Shape 1"/>
          <p:cNvSpPr/>
          <p:nvPr/>
        </p:nvSpPr>
        <p:spPr>
          <a:xfrm>
            <a:off x="837724" y="305800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615559" y="3058001"/>
            <a:ext cx="2836783"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8833 Sürücü Kartı Bağlantısı</a:t>
            </a:r>
            <a:endParaRPr lang="en-US" sz="2200" dirty="0"/>
          </a:p>
        </p:txBody>
      </p:sp>
      <p:sp>
        <p:nvSpPr>
          <p:cNvPr id="6" name="Text 3"/>
          <p:cNvSpPr/>
          <p:nvPr/>
        </p:nvSpPr>
        <p:spPr>
          <a:xfrm>
            <a:off x="1615559" y="3905488"/>
            <a:ext cx="283678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Motor sürücü kartı, Raspberry Pi’nin GPIO pinlerine bağlanarak motor kontrolü sağlanır.</a:t>
            </a:r>
            <a:endParaRPr lang="en-US" sz="1850" dirty="0"/>
          </a:p>
        </p:txBody>
      </p:sp>
      <p:sp>
        <p:nvSpPr>
          <p:cNvPr id="7" name="Shape 4"/>
          <p:cNvSpPr/>
          <p:nvPr/>
        </p:nvSpPr>
        <p:spPr>
          <a:xfrm>
            <a:off x="4691658" y="3058001"/>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8" name="Text 5"/>
          <p:cNvSpPr/>
          <p:nvPr/>
        </p:nvSpPr>
        <p:spPr>
          <a:xfrm>
            <a:off x="5469493" y="3058001"/>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Kamera Bağlantısı</a:t>
            </a:r>
            <a:endParaRPr lang="en-US" sz="2200" dirty="0"/>
          </a:p>
        </p:txBody>
      </p:sp>
      <p:sp>
        <p:nvSpPr>
          <p:cNvPr id="9" name="Text 6"/>
          <p:cNvSpPr/>
          <p:nvPr/>
        </p:nvSpPr>
        <p:spPr>
          <a:xfrm>
            <a:off x="5469493" y="3553539"/>
            <a:ext cx="283678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Raspberry Pi kamera modülü, CSI portu aracılığıyla işlemciye direkt bağlanır.</a:t>
            </a:r>
            <a:endParaRPr lang="en-US" sz="1850" dirty="0"/>
          </a:p>
        </p:txBody>
      </p:sp>
      <p:sp>
        <p:nvSpPr>
          <p:cNvPr id="10" name="Shape 7"/>
          <p:cNvSpPr/>
          <p:nvPr/>
        </p:nvSpPr>
        <p:spPr>
          <a:xfrm>
            <a:off x="837724" y="5946100"/>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615559" y="5946100"/>
            <a:ext cx="3303746"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Powerbank Enerji Dağıtımı</a:t>
            </a:r>
            <a:endParaRPr lang="en-US" sz="2200" dirty="0"/>
          </a:p>
        </p:txBody>
      </p:sp>
      <p:sp>
        <p:nvSpPr>
          <p:cNvPr id="12" name="Text 9"/>
          <p:cNvSpPr/>
          <p:nvPr/>
        </p:nvSpPr>
        <p:spPr>
          <a:xfrm>
            <a:off x="1615559" y="6441638"/>
            <a:ext cx="6690717"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Powerbank, hem Raspberry Pi’ye hem de motor sürücü kartına enerji sağlar, böylece bağımsız hareket imkanı doğar.</a:t>
            </a:r>
            <a:endParaRPr lang="en-US" sz="1850" dirty="0"/>
          </a:p>
        </p:txBody>
      </p:sp>
      <p:pic>
        <p:nvPicPr>
          <p:cNvPr id="14" name="Resim 13">
            <a:extLst>
              <a:ext uri="{FF2B5EF4-FFF2-40B4-BE49-F238E27FC236}">
                <a16:creationId xmlns:a16="http://schemas.microsoft.com/office/drawing/2014/main" id="{0371F889-6802-CA8C-6FCD-4F05097C3F63}"/>
              </a:ext>
            </a:extLst>
          </p:cNvPr>
          <p:cNvPicPr>
            <a:picLocks noChangeAspect="1"/>
          </p:cNvPicPr>
          <p:nvPr/>
        </p:nvPicPr>
        <p:blipFill>
          <a:blip r:embed="rId3"/>
          <a:stretch>
            <a:fillRect/>
          </a:stretch>
        </p:blipFill>
        <p:spPr>
          <a:xfrm>
            <a:off x="8391646" y="1990846"/>
            <a:ext cx="6238753" cy="62387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42854" cy="8229600"/>
          </a:xfrm>
          <a:prstGeom prst="rect">
            <a:avLst/>
          </a:prstGeom>
        </p:spPr>
      </p:pic>
      <p:sp>
        <p:nvSpPr>
          <p:cNvPr id="3" name="Text 0"/>
          <p:cNvSpPr/>
          <p:nvPr/>
        </p:nvSpPr>
        <p:spPr>
          <a:xfrm>
            <a:off x="6246138" y="596860"/>
            <a:ext cx="7624524" cy="1276826"/>
          </a:xfrm>
          <a:prstGeom prst="rect">
            <a:avLst/>
          </a:prstGeom>
          <a:noFill/>
          <a:ln/>
        </p:spPr>
        <p:txBody>
          <a:bodyPr wrap="square" lIns="0" tIns="0" rIns="0" bIns="0" rtlCol="0" anchor="t"/>
          <a:lstStyle/>
          <a:p>
            <a:pPr marL="0" indent="0" algn="l">
              <a:lnSpc>
                <a:spcPts val="5000"/>
              </a:lnSpc>
              <a:buNone/>
            </a:pPr>
            <a:r>
              <a:rPr lang="en-US" sz="4000" kern="0" spc="-80" dirty="0">
                <a:solidFill>
                  <a:srgbClr val="D73AD7"/>
                </a:solidFill>
                <a:latin typeface="Source Serif Pro Semi Bold" pitchFamily="34" charset="0"/>
                <a:ea typeface="Source Serif Pro Semi Bold" pitchFamily="34" charset="-122"/>
                <a:cs typeface="Source Serif Pro Semi Bold" pitchFamily="34" charset="-120"/>
              </a:rPr>
              <a:t>Yazılım Kütüphaneleri: Temel Araçlar</a:t>
            </a:r>
            <a:endParaRPr lang="en-US" sz="4000" dirty="0"/>
          </a:p>
        </p:txBody>
      </p:sp>
      <p:pic>
        <p:nvPicPr>
          <p:cNvPr id="4" name="Image 1" descr="preencoded.png"/>
          <p:cNvPicPr>
            <a:picLocks noChangeAspect="1"/>
          </p:cNvPicPr>
          <p:nvPr/>
        </p:nvPicPr>
        <p:blipFill>
          <a:blip r:embed="rId4"/>
          <a:stretch>
            <a:fillRect/>
          </a:stretch>
        </p:blipFill>
        <p:spPr>
          <a:xfrm>
            <a:off x="6246138" y="2199203"/>
            <a:ext cx="542568" cy="542568"/>
          </a:xfrm>
          <a:prstGeom prst="rect">
            <a:avLst/>
          </a:prstGeom>
        </p:spPr>
      </p:pic>
      <p:sp>
        <p:nvSpPr>
          <p:cNvPr id="5" name="Text 1"/>
          <p:cNvSpPr/>
          <p:nvPr/>
        </p:nvSpPr>
        <p:spPr>
          <a:xfrm>
            <a:off x="6246138" y="2958822"/>
            <a:ext cx="232445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OpenCV (cv2)</a:t>
            </a:r>
            <a:endParaRPr lang="en-US" sz="2000" dirty="0"/>
          </a:p>
        </p:txBody>
      </p:sp>
      <p:sp>
        <p:nvSpPr>
          <p:cNvPr id="6" name="Text 2"/>
          <p:cNvSpPr/>
          <p:nvPr/>
        </p:nvSpPr>
        <p:spPr>
          <a:xfrm>
            <a:off x="6246138" y="3408164"/>
            <a:ext cx="2324457" cy="104155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Görüntü işleme algoritmalarıyla ışık ve şerit tespiti yapılır.</a:t>
            </a:r>
            <a:endParaRPr lang="en-US" sz="1700" dirty="0"/>
          </a:p>
        </p:txBody>
      </p:sp>
      <p:pic>
        <p:nvPicPr>
          <p:cNvPr id="7" name="Image 2" descr="preencoded.png"/>
          <p:cNvPicPr>
            <a:picLocks noChangeAspect="1"/>
          </p:cNvPicPr>
          <p:nvPr/>
        </p:nvPicPr>
        <p:blipFill>
          <a:blip r:embed="rId5"/>
          <a:stretch>
            <a:fillRect/>
          </a:stretch>
        </p:blipFill>
        <p:spPr>
          <a:xfrm>
            <a:off x="8896112" y="2199203"/>
            <a:ext cx="542568" cy="542568"/>
          </a:xfrm>
          <a:prstGeom prst="rect">
            <a:avLst/>
          </a:prstGeom>
        </p:spPr>
      </p:pic>
      <p:sp>
        <p:nvSpPr>
          <p:cNvPr id="8" name="Text 3"/>
          <p:cNvSpPr/>
          <p:nvPr/>
        </p:nvSpPr>
        <p:spPr>
          <a:xfrm>
            <a:off x="8896112" y="2958822"/>
            <a:ext cx="232445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NumPy</a:t>
            </a:r>
            <a:endParaRPr lang="en-US" sz="2000" dirty="0"/>
          </a:p>
        </p:txBody>
      </p:sp>
      <p:sp>
        <p:nvSpPr>
          <p:cNvPr id="9" name="Text 4"/>
          <p:cNvSpPr/>
          <p:nvPr/>
        </p:nvSpPr>
        <p:spPr>
          <a:xfrm>
            <a:off x="8896112" y="3408164"/>
            <a:ext cx="2324457" cy="104155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Matematik ve veri işlemede yüksek performans sağlar.</a:t>
            </a:r>
            <a:endParaRPr lang="en-US" sz="1700" dirty="0"/>
          </a:p>
        </p:txBody>
      </p:sp>
      <p:pic>
        <p:nvPicPr>
          <p:cNvPr id="10" name="Image 3" descr="preencoded.png"/>
          <p:cNvPicPr>
            <a:picLocks noChangeAspect="1"/>
          </p:cNvPicPr>
          <p:nvPr/>
        </p:nvPicPr>
        <p:blipFill>
          <a:blip r:embed="rId6"/>
          <a:stretch>
            <a:fillRect/>
          </a:stretch>
        </p:blipFill>
        <p:spPr>
          <a:xfrm>
            <a:off x="11546086" y="2199203"/>
            <a:ext cx="542568" cy="542568"/>
          </a:xfrm>
          <a:prstGeom prst="rect">
            <a:avLst/>
          </a:prstGeom>
        </p:spPr>
      </p:pic>
      <p:sp>
        <p:nvSpPr>
          <p:cNvPr id="11" name="Text 5"/>
          <p:cNvSpPr/>
          <p:nvPr/>
        </p:nvSpPr>
        <p:spPr>
          <a:xfrm>
            <a:off x="11546086" y="2958822"/>
            <a:ext cx="232445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Time</a:t>
            </a:r>
            <a:endParaRPr lang="en-US" sz="2000" dirty="0"/>
          </a:p>
        </p:txBody>
      </p:sp>
      <p:sp>
        <p:nvSpPr>
          <p:cNvPr id="12" name="Text 6"/>
          <p:cNvSpPr/>
          <p:nvPr/>
        </p:nvSpPr>
        <p:spPr>
          <a:xfrm>
            <a:off x="11546086" y="3408164"/>
            <a:ext cx="2324457" cy="694373"/>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Zamanlamaları ve döngü kontrollerini yönetir.</a:t>
            </a:r>
            <a:endParaRPr lang="en-US" sz="1700" dirty="0"/>
          </a:p>
        </p:txBody>
      </p:sp>
      <p:pic>
        <p:nvPicPr>
          <p:cNvPr id="13" name="Image 4" descr="preencoded.png"/>
          <p:cNvPicPr>
            <a:picLocks noChangeAspect="1"/>
          </p:cNvPicPr>
          <p:nvPr/>
        </p:nvPicPr>
        <p:blipFill>
          <a:blip r:embed="rId7"/>
          <a:stretch>
            <a:fillRect/>
          </a:stretch>
        </p:blipFill>
        <p:spPr>
          <a:xfrm>
            <a:off x="6246138" y="5100876"/>
            <a:ext cx="542568" cy="542568"/>
          </a:xfrm>
          <a:prstGeom prst="rect">
            <a:avLst/>
          </a:prstGeom>
        </p:spPr>
      </p:pic>
      <p:sp>
        <p:nvSpPr>
          <p:cNvPr id="14" name="Text 7"/>
          <p:cNvSpPr/>
          <p:nvPr/>
        </p:nvSpPr>
        <p:spPr>
          <a:xfrm>
            <a:off x="6246138" y="5860494"/>
            <a:ext cx="232445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RPi.GPIO</a:t>
            </a:r>
            <a:endParaRPr lang="en-US" sz="2000" dirty="0"/>
          </a:p>
        </p:txBody>
      </p:sp>
      <p:sp>
        <p:nvSpPr>
          <p:cNvPr id="15" name="Text 8"/>
          <p:cNvSpPr/>
          <p:nvPr/>
        </p:nvSpPr>
        <p:spPr>
          <a:xfrm>
            <a:off x="6246138" y="6309836"/>
            <a:ext cx="2324457" cy="104155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Motorların GPIO pinleri üzerinden kontrolünü sağlar.</a:t>
            </a:r>
            <a:endParaRPr lang="en-US" sz="1700" dirty="0"/>
          </a:p>
        </p:txBody>
      </p:sp>
      <p:pic>
        <p:nvPicPr>
          <p:cNvPr id="16" name="Image 5" descr="preencoded.png"/>
          <p:cNvPicPr>
            <a:picLocks noChangeAspect="1"/>
          </p:cNvPicPr>
          <p:nvPr/>
        </p:nvPicPr>
        <p:blipFill>
          <a:blip r:embed="rId8"/>
          <a:stretch>
            <a:fillRect/>
          </a:stretch>
        </p:blipFill>
        <p:spPr>
          <a:xfrm>
            <a:off x="8896112" y="5100876"/>
            <a:ext cx="542568" cy="542568"/>
          </a:xfrm>
          <a:prstGeom prst="rect">
            <a:avLst/>
          </a:prstGeom>
        </p:spPr>
      </p:pic>
      <p:sp>
        <p:nvSpPr>
          <p:cNvPr id="17" name="Text 9"/>
          <p:cNvSpPr/>
          <p:nvPr/>
        </p:nvSpPr>
        <p:spPr>
          <a:xfrm>
            <a:off x="8896112" y="5860494"/>
            <a:ext cx="2324457" cy="319207"/>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Picamera2</a:t>
            </a:r>
            <a:endParaRPr lang="en-US" sz="2000" dirty="0"/>
          </a:p>
        </p:txBody>
      </p:sp>
      <p:sp>
        <p:nvSpPr>
          <p:cNvPr id="18" name="Text 10"/>
          <p:cNvSpPr/>
          <p:nvPr/>
        </p:nvSpPr>
        <p:spPr>
          <a:xfrm>
            <a:off x="8896112" y="6309836"/>
            <a:ext cx="2324457" cy="1388745"/>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Raspberry Pi kamera modülünün kontrolü ve görüntü alma işlemleri için kullanılır.</a:t>
            </a:r>
            <a:endParaRPr lang="en-US" sz="1700" dirty="0"/>
          </a:p>
        </p:txBody>
      </p:sp>
      <p:sp>
        <p:nvSpPr>
          <p:cNvPr id="19" name="Dikdörtgen 18">
            <a:extLst>
              <a:ext uri="{FF2B5EF4-FFF2-40B4-BE49-F238E27FC236}">
                <a16:creationId xmlns:a16="http://schemas.microsoft.com/office/drawing/2014/main" id="{EE73D961-82AF-A7DC-4930-7FE005F467DD}"/>
              </a:ext>
            </a:extLst>
          </p:cNvPr>
          <p:cNvSpPr/>
          <p:nvPr/>
        </p:nvSpPr>
        <p:spPr>
          <a:xfrm>
            <a:off x="12512233" y="7268901"/>
            <a:ext cx="2025570" cy="917597"/>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246465"/>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HSV Kullanım Sebebi</a:t>
            </a:r>
            <a:endParaRPr lang="en-US" sz="4400" dirty="0"/>
          </a:p>
        </p:txBody>
      </p:sp>
      <p:sp>
        <p:nvSpPr>
          <p:cNvPr id="4" name="Text 1"/>
          <p:cNvSpPr/>
          <p:nvPr/>
        </p:nvSpPr>
        <p:spPr>
          <a:xfrm>
            <a:off x="6324124" y="2309455"/>
            <a:ext cx="746855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anose="020B0503030403020204" pitchFamily="34" charset="0"/>
                <a:ea typeface="Source Sans Pro" panose="020B0503030403020204" pitchFamily="34" charset="0"/>
                <a:cs typeface="Source Sans Pro" pitchFamily="34" charset="-120"/>
              </a:rPr>
              <a:t>Otonom araçlarda ışığın doğru algılanması için HSV renk uzayı tercih edilmiştir. </a:t>
            </a:r>
            <a:r>
              <a:rPr lang="tr-TR" sz="1850" dirty="0">
                <a:latin typeface="Source Sans Pro" panose="020B0503030403020204" pitchFamily="34" charset="0"/>
                <a:ea typeface="Source Sans Pro" panose="020B0503030403020204" pitchFamily="34" charset="0"/>
              </a:rPr>
              <a:t>HSV renk modeli, renk tonunu (</a:t>
            </a:r>
            <a:r>
              <a:rPr lang="tr-TR" sz="1850" dirty="0" err="1">
                <a:latin typeface="Source Sans Pro" panose="020B0503030403020204" pitchFamily="34" charset="0"/>
                <a:ea typeface="Source Sans Pro" panose="020B0503030403020204" pitchFamily="34" charset="0"/>
              </a:rPr>
              <a:t>Hue</a:t>
            </a:r>
            <a:r>
              <a:rPr lang="tr-TR" sz="1850" dirty="0">
                <a:latin typeface="Source Sans Pro" panose="020B0503030403020204" pitchFamily="34" charset="0"/>
                <a:ea typeface="Source Sans Pro" panose="020B0503030403020204" pitchFamily="34" charset="0"/>
              </a:rPr>
              <a:t>) ve doygunluğu (</a:t>
            </a:r>
            <a:r>
              <a:rPr lang="tr-TR" sz="1850" dirty="0" err="1">
                <a:latin typeface="Source Sans Pro" panose="020B0503030403020204" pitchFamily="34" charset="0"/>
                <a:ea typeface="Source Sans Pro" panose="020B0503030403020204" pitchFamily="34" charset="0"/>
              </a:rPr>
              <a:t>Saturation</a:t>
            </a:r>
            <a:r>
              <a:rPr lang="tr-TR" sz="1850" dirty="0">
                <a:latin typeface="Source Sans Pro" panose="020B0503030403020204" pitchFamily="34" charset="0"/>
                <a:ea typeface="Source Sans Pro" panose="020B0503030403020204" pitchFamily="34" charset="0"/>
              </a:rPr>
              <a:t>) ayrı kanallarda işleyerek, parlaklık değişimlerinden etkilenmeden renk tespiti yapılmasını sağlar.</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Bu özellik sayesinde, trafik ışıkları gibi belirgin renkli nesneler farklı aydınlatma koşullarında bile güvenli şekilde algılanabilir.</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Özellikle kırmızı ve yeşil ışıkların tespiti, HSV kullanılarak daha stabil ve doğru bir şekilde gerçekleştirilmiştir.</a:t>
            </a:r>
            <a:endParaRPr lang="en-US" sz="1850" dirty="0">
              <a:latin typeface="Source Sans Pro" panose="020B0503030403020204" pitchFamily="34" charset="0"/>
              <a:ea typeface="Source Sans Pro" panose="020B0503030403020204" pitchFamily="34" charset="0"/>
            </a:endParaRPr>
          </a:p>
        </p:txBody>
      </p:sp>
      <p:sp>
        <p:nvSpPr>
          <p:cNvPr id="5" name="Text 2"/>
          <p:cNvSpPr/>
          <p:nvPr/>
        </p:nvSpPr>
        <p:spPr>
          <a:xfrm>
            <a:off x="6324123" y="5377832"/>
            <a:ext cx="746855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Bu avantajlar, özellikle </a:t>
            </a:r>
            <a:r>
              <a:rPr lang="en-US" sz="1850" kern="0" spc="-38" dirty="0" err="1">
                <a:solidFill>
                  <a:srgbClr val="272525"/>
                </a:solidFill>
                <a:latin typeface="Source Sans Pro" pitchFamily="34" charset="0"/>
                <a:ea typeface="Source Sans Pro" pitchFamily="34" charset="-122"/>
                <a:cs typeface="Source Sans Pro" pitchFamily="34" charset="-120"/>
              </a:rPr>
              <a:t>maskeleme</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kern="0" spc="-38" dirty="0" err="1">
                <a:solidFill>
                  <a:srgbClr val="272525"/>
                </a:solidFill>
                <a:latin typeface="Source Sans Pro" pitchFamily="34" charset="0"/>
                <a:ea typeface="Source Sans Pro" pitchFamily="34" charset="-122"/>
                <a:cs typeface="Source Sans Pro" pitchFamily="34" charset="-120"/>
              </a:rPr>
              <a:t>işlemlerini</a:t>
            </a:r>
            <a:r>
              <a:rPr lang="en-US" sz="1850" kern="0" spc="-38" dirty="0">
                <a:solidFill>
                  <a:srgbClr val="272525"/>
                </a:solidFill>
                <a:latin typeface="Source Sans Pro" pitchFamily="34" charset="0"/>
                <a:ea typeface="Source Sans Pro" pitchFamily="34" charset="-122"/>
                <a:cs typeface="Source Sans Pro" pitchFamily="34" charset="-120"/>
              </a:rPr>
              <a:t> basitleştirerek işlem hızını ve doğruluğunu artırır. Böylece araç, çevresel ışık farklılıklarından etkilenmeden güvenilir tespitler yapabilir.</a:t>
            </a:r>
            <a:endParaRPr lang="en-US" sz="1850" dirty="0"/>
          </a:p>
        </p:txBody>
      </p:sp>
      <p:sp>
        <p:nvSpPr>
          <p:cNvPr id="7" name="Shape 4"/>
          <p:cNvSpPr/>
          <p:nvPr/>
        </p:nvSpPr>
        <p:spPr>
          <a:xfrm>
            <a:off x="6324124" y="6582132"/>
            <a:ext cx="382905" cy="382905"/>
          </a:xfrm>
          <a:prstGeom prst="roundRect">
            <a:avLst>
              <a:gd name="adj" fmla="val 23878209"/>
            </a:avLst>
          </a:prstGeom>
          <a:noFill/>
          <a:ln w="7620">
            <a:solidFill>
              <a:srgbClr val="FFFFFF"/>
            </a:solidFill>
            <a:prstDash val="solid"/>
          </a:ln>
        </p:spPr>
        <p:txBody>
          <a:bodyPr/>
          <a:lstStyle/>
          <a:p>
            <a:endParaRPr lang="tr-TR"/>
          </a:p>
        </p:txBody>
      </p:sp>
      <p:sp>
        <p:nvSpPr>
          <p:cNvPr id="10" name="Dikdörtgen 9">
            <a:extLst>
              <a:ext uri="{FF2B5EF4-FFF2-40B4-BE49-F238E27FC236}">
                <a16:creationId xmlns:a16="http://schemas.microsoft.com/office/drawing/2014/main" id="{3A08E672-B144-052B-10BF-99A54E272092}"/>
              </a:ext>
            </a:extLst>
          </p:cNvPr>
          <p:cNvSpPr/>
          <p:nvPr/>
        </p:nvSpPr>
        <p:spPr>
          <a:xfrm>
            <a:off x="12512233" y="7268901"/>
            <a:ext cx="2025570" cy="917597"/>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81645"/>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Kırmızı ve Yeşil Işık Maske Ayarları</a:t>
            </a:r>
            <a:endParaRPr lang="en-US" sz="4400" dirty="0"/>
          </a:p>
        </p:txBody>
      </p:sp>
      <p:sp>
        <p:nvSpPr>
          <p:cNvPr id="4" name="Shape 1"/>
          <p:cNvSpPr/>
          <p:nvPr/>
        </p:nvSpPr>
        <p:spPr>
          <a:xfrm>
            <a:off x="837723" y="2548652"/>
            <a:ext cx="7468553" cy="2185986"/>
          </a:xfrm>
          <a:prstGeom prst="roundRect">
            <a:avLst>
              <a:gd name="adj" fmla="val 3461"/>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084659" y="279558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Renk Aralığı Belirleme</a:t>
            </a:r>
            <a:endParaRPr lang="en-US" sz="2200" dirty="0"/>
          </a:p>
        </p:txBody>
      </p:sp>
      <p:sp>
        <p:nvSpPr>
          <p:cNvPr id="6" name="Text 3"/>
          <p:cNvSpPr/>
          <p:nvPr/>
        </p:nvSpPr>
        <p:spPr>
          <a:xfrm>
            <a:off x="1084659" y="3147537"/>
            <a:ext cx="7133366" cy="1915120"/>
          </a:xfrm>
          <a:prstGeom prst="rect">
            <a:avLst/>
          </a:prstGeom>
          <a:noFill/>
          <a:ln/>
        </p:spPr>
        <p:txBody>
          <a:bodyPr wrap="square" lIns="0" tIns="0" rIns="0" bIns="0" rtlCol="0" anchor="t"/>
          <a:lstStyle/>
          <a:p>
            <a:pPr marL="0" indent="0" algn="l">
              <a:lnSpc>
                <a:spcPts val="3000"/>
              </a:lnSpc>
              <a:buNone/>
            </a:pPr>
            <a:r>
              <a:rPr lang="tr-TR" sz="1850" dirty="0">
                <a:latin typeface="Source Sans Pro" panose="020B0503030403020204" pitchFamily="34" charset="0"/>
                <a:ea typeface="Source Sans Pro" panose="020B0503030403020204" pitchFamily="34" charset="0"/>
              </a:rPr>
              <a:t>H, S, V değerleri dikkatle seçilerek kırmızı ve yeşil ışıkların doğru şekilde maskelenmesi sağlandı.</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Böylece renk temelli ışık tespiti mümkün hale geldi.</a:t>
            </a:r>
            <a:endParaRPr lang="en-US" sz="1850" dirty="0">
              <a:latin typeface="Source Sans Pro" panose="020B0503030403020204" pitchFamily="34" charset="0"/>
              <a:ea typeface="Source Sans Pro" panose="020B0503030403020204" pitchFamily="34" charset="0"/>
            </a:endParaRPr>
          </a:p>
        </p:txBody>
      </p:sp>
      <p:sp>
        <p:nvSpPr>
          <p:cNvPr id="10" name="Shape 7"/>
          <p:cNvSpPr/>
          <p:nvPr/>
        </p:nvSpPr>
        <p:spPr>
          <a:xfrm>
            <a:off x="837722" y="4861367"/>
            <a:ext cx="7468555" cy="3067291"/>
          </a:xfrm>
          <a:prstGeom prst="roundRect">
            <a:avLst>
              <a:gd name="adj" fmla="val 5727"/>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084657" y="498157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Örnek ve Karşılaştırma</a:t>
            </a:r>
            <a:endParaRPr lang="en-US" sz="2200" dirty="0"/>
          </a:p>
        </p:txBody>
      </p:sp>
      <p:sp>
        <p:nvSpPr>
          <p:cNvPr id="12" name="Text 9"/>
          <p:cNvSpPr/>
          <p:nvPr/>
        </p:nvSpPr>
        <p:spPr>
          <a:xfrm>
            <a:off x="1073258" y="5347089"/>
            <a:ext cx="6974681" cy="766048"/>
          </a:xfrm>
          <a:prstGeom prst="rect">
            <a:avLst/>
          </a:prstGeom>
          <a:noFill/>
          <a:ln/>
        </p:spPr>
        <p:txBody>
          <a:bodyPr wrap="square" lIns="0" tIns="0" rIns="0" bIns="0" rtlCol="0" anchor="t"/>
          <a:lstStyle/>
          <a:p>
            <a:pPr>
              <a:buNone/>
            </a:pPr>
            <a:r>
              <a:rPr lang="tr-TR" sz="1850" dirty="0">
                <a:latin typeface="Source Sans Pro" panose="020B0503030403020204" pitchFamily="34" charset="0"/>
                <a:ea typeface="Source Sans Pro" panose="020B0503030403020204" pitchFamily="34" charset="0"/>
              </a:rPr>
              <a:t>Farklı ışık koşullarında elde edilen maskeleme sonuçları gözlemlenerek, kırmızı ve yeşil ışıklar için en uygun HSV değerleri belirlenmiştir.</a:t>
            </a:r>
          </a:p>
          <a:p>
            <a:pPr>
              <a:buFont typeface="Arial" panose="020B0604020202020204" pitchFamily="34" charset="0"/>
              <a:buChar char="•"/>
            </a:pPr>
            <a:r>
              <a:rPr lang="tr-TR" sz="1850" b="1" dirty="0">
                <a:latin typeface="Source Sans Pro" panose="020B0503030403020204" pitchFamily="34" charset="0"/>
                <a:ea typeface="Source Sans Pro" panose="020B0503030403020204" pitchFamily="34" charset="0"/>
              </a:rPr>
              <a:t>Kırmızı ışık</a:t>
            </a:r>
            <a:r>
              <a:rPr lang="tr-TR" sz="1850" dirty="0">
                <a:latin typeface="Source Sans Pro" panose="020B0503030403020204" pitchFamily="34" charset="0"/>
                <a:ea typeface="Source Sans Pro" panose="020B0503030403020204" pitchFamily="34" charset="0"/>
              </a:rPr>
              <a:t> için: «</a:t>
            </a:r>
            <a:r>
              <a:rPr lang="tr-TR" sz="2000" dirty="0"/>
              <a:t>Kırmızı için İki Farklı HSV Aralığı»</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H: 0–10 ve 160–179, S: 150–255, V: 150–255</a:t>
            </a:r>
          </a:p>
          <a:p>
            <a:pPr>
              <a:buFont typeface="Arial" panose="020B0604020202020204" pitchFamily="34" charset="0"/>
              <a:buChar char="•"/>
            </a:pPr>
            <a:r>
              <a:rPr lang="tr-TR" sz="1850" b="1" dirty="0">
                <a:latin typeface="Source Sans Pro" panose="020B0503030403020204" pitchFamily="34" charset="0"/>
                <a:ea typeface="Source Sans Pro" panose="020B0503030403020204" pitchFamily="34" charset="0"/>
              </a:rPr>
              <a:t>Yeşil ışık</a:t>
            </a:r>
            <a:r>
              <a:rPr lang="tr-TR" sz="1850" dirty="0">
                <a:latin typeface="Source Sans Pro" panose="020B0503030403020204" pitchFamily="34" charset="0"/>
                <a:ea typeface="Source Sans Pro" panose="020B0503030403020204" pitchFamily="34" charset="0"/>
              </a:rPr>
              <a:t> için:</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H: 45–75, S: 100–255, V: 100–255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698828" y="3481768"/>
            <a:ext cx="8782526"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Parlaklık Ölçümü ve Değerlendirme</a:t>
            </a:r>
            <a:endParaRPr lang="en-US" sz="4400" dirty="0"/>
          </a:p>
        </p:txBody>
      </p:sp>
      <p:sp>
        <p:nvSpPr>
          <p:cNvPr id="4" name="Shape 1"/>
          <p:cNvSpPr/>
          <p:nvPr/>
        </p:nvSpPr>
        <p:spPr>
          <a:xfrm>
            <a:off x="598408" y="4675393"/>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5" name="Text 2"/>
          <p:cNvSpPr/>
          <p:nvPr/>
        </p:nvSpPr>
        <p:spPr>
          <a:xfrm>
            <a:off x="1376243" y="467539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Parlaklık Hesaplama</a:t>
            </a:r>
            <a:endParaRPr lang="en-US" sz="2200" dirty="0"/>
          </a:p>
        </p:txBody>
      </p:sp>
      <p:sp>
        <p:nvSpPr>
          <p:cNvPr id="6" name="Text 3"/>
          <p:cNvSpPr/>
          <p:nvPr/>
        </p:nvSpPr>
        <p:spPr>
          <a:xfrm>
            <a:off x="1376243" y="5170931"/>
            <a:ext cx="3380899"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HSV modelinde 'Value' kanalı kullanılarak ışığın parlaklık seviyesi hesaplandı ve sayısal değere dönüştürüldü.</a:t>
            </a:r>
            <a:endParaRPr lang="en-US" sz="1850" dirty="0"/>
          </a:p>
        </p:txBody>
      </p:sp>
      <p:sp>
        <p:nvSpPr>
          <p:cNvPr id="7" name="Shape 4"/>
          <p:cNvSpPr/>
          <p:nvPr/>
        </p:nvSpPr>
        <p:spPr>
          <a:xfrm>
            <a:off x="4996457" y="4675393"/>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8" name="Text 5"/>
          <p:cNvSpPr/>
          <p:nvPr/>
        </p:nvSpPr>
        <p:spPr>
          <a:xfrm>
            <a:off x="5774293" y="467539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Eşik Değerler</a:t>
            </a:r>
            <a:endParaRPr lang="en-US" sz="2200" dirty="0"/>
          </a:p>
        </p:txBody>
      </p:sp>
      <p:sp>
        <p:nvSpPr>
          <p:cNvPr id="9" name="Text 6"/>
          <p:cNvSpPr/>
          <p:nvPr/>
        </p:nvSpPr>
        <p:spPr>
          <a:xfrm>
            <a:off x="5774293" y="5170931"/>
            <a:ext cx="3380899" cy="1532096"/>
          </a:xfrm>
          <a:prstGeom prst="rect">
            <a:avLst/>
          </a:prstGeom>
          <a:noFill/>
          <a:ln/>
        </p:spPr>
        <p:txBody>
          <a:bodyPr wrap="square" lIns="0" tIns="0" rIns="0" bIns="0" rtlCol="0" anchor="t"/>
          <a:lstStyle/>
          <a:p>
            <a:pPr>
              <a:buNone/>
            </a:pPr>
            <a:r>
              <a:rPr lang="tr-TR" sz="1850" dirty="0">
                <a:latin typeface="Source Sans Pro" panose="020B0503030403020204" pitchFamily="34" charset="0"/>
                <a:ea typeface="Source Sans Pro" panose="020B0503030403020204" pitchFamily="34" charset="0"/>
              </a:rPr>
              <a:t>Kırmızı ve yeşil ışıkların tespiti için belirli </a:t>
            </a:r>
            <a:r>
              <a:rPr lang="tr-TR" sz="1850" b="1" dirty="0">
                <a:latin typeface="Source Sans Pro" panose="020B0503030403020204" pitchFamily="34" charset="0"/>
                <a:ea typeface="Source Sans Pro" panose="020B0503030403020204" pitchFamily="34" charset="0"/>
              </a:rPr>
              <a:t>piksel yoğunluğu eşikleri</a:t>
            </a:r>
            <a:r>
              <a:rPr lang="tr-TR" sz="1850" dirty="0">
                <a:latin typeface="Source Sans Pro" panose="020B0503030403020204" pitchFamily="34" charset="0"/>
                <a:ea typeface="Source Sans Pro" panose="020B0503030403020204" pitchFamily="34" charset="0"/>
              </a:rPr>
              <a:t> belirlendi.</a:t>
            </a:r>
          </a:p>
          <a:p>
            <a:pPr>
              <a:buFont typeface="Arial" panose="020B0604020202020204" pitchFamily="34" charset="0"/>
              <a:buChar char="•"/>
            </a:pPr>
            <a:r>
              <a:rPr lang="tr-TR" sz="1850" dirty="0">
                <a:latin typeface="Source Sans Pro" panose="020B0503030403020204" pitchFamily="34" charset="0"/>
                <a:ea typeface="Source Sans Pro" panose="020B0503030403020204" pitchFamily="34" charset="0"/>
              </a:rPr>
              <a:t>Kırmızı için: &gt;2000 piksel</a:t>
            </a:r>
          </a:p>
          <a:p>
            <a:pPr>
              <a:buFont typeface="Arial" panose="020B0604020202020204" pitchFamily="34" charset="0"/>
              <a:buChar char="•"/>
            </a:pPr>
            <a:r>
              <a:rPr lang="tr-TR" sz="1850" dirty="0">
                <a:latin typeface="Source Sans Pro" panose="020B0503030403020204" pitchFamily="34" charset="0"/>
                <a:ea typeface="Source Sans Pro" panose="020B0503030403020204" pitchFamily="34" charset="0"/>
              </a:rPr>
              <a:t>Yeşil için: &gt;500 piksel</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Bu eşiklere göre araç durma veya hareket etme kararlarını verdi.</a:t>
            </a:r>
          </a:p>
        </p:txBody>
      </p:sp>
      <p:sp>
        <p:nvSpPr>
          <p:cNvPr id="10" name="Shape 7"/>
          <p:cNvSpPr/>
          <p:nvPr/>
        </p:nvSpPr>
        <p:spPr>
          <a:xfrm>
            <a:off x="9394507" y="4675393"/>
            <a:ext cx="538520" cy="538520"/>
          </a:xfrm>
          <a:prstGeom prst="roundRect">
            <a:avLst>
              <a:gd name="adj" fmla="val 18670"/>
            </a:avLst>
          </a:prstGeom>
          <a:solidFill>
            <a:srgbClr val="F4D4F7"/>
          </a:solidFill>
          <a:ln w="7620">
            <a:solidFill>
              <a:srgbClr val="DABADD"/>
            </a:solidFill>
            <a:prstDash val="solid"/>
          </a:ln>
        </p:spPr>
        <p:txBody>
          <a:bodyPr/>
          <a:lstStyle/>
          <a:p>
            <a:endParaRPr lang="tr-TR"/>
          </a:p>
        </p:txBody>
      </p:sp>
      <p:sp>
        <p:nvSpPr>
          <p:cNvPr id="11" name="Text 8"/>
          <p:cNvSpPr/>
          <p:nvPr/>
        </p:nvSpPr>
        <p:spPr>
          <a:xfrm>
            <a:off x="10172342" y="467539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Karar Stratejisi</a:t>
            </a:r>
            <a:endParaRPr lang="en-US" sz="2200" dirty="0"/>
          </a:p>
        </p:txBody>
      </p:sp>
      <p:sp>
        <p:nvSpPr>
          <p:cNvPr id="12" name="Text 9"/>
          <p:cNvSpPr/>
          <p:nvPr/>
        </p:nvSpPr>
        <p:spPr>
          <a:xfrm>
            <a:off x="10172342" y="5027342"/>
            <a:ext cx="3917800" cy="1675685"/>
          </a:xfrm>
          <a:prstGeom prst="rect">
            <a:avLst/>
          </a:prstGeom>
          <a:noFill/>
          <a:ln/>
        </p:spPr>
        <p:txBody>
          <a:bodyPr wrap="square" lIns="0" tIns="0" rIns="0" bIns="0" rtlCol="0" anchor="t"/>
          <a:lstStyle/>
          <a:p>
            <a:pPr marL="0" indent="0" algn="l">
              <a:lnSpc>
                <a:spcPts val="3000"/>
              </a:lnSpc>
              <a:buNone/>
            </a:pPr>
            <a:r>
              <a:rPr lang="tr-TR" sz="1850" dirty="0">
                <a:latin typeface="Source Sans Pro" panose="020B0503030403020204" pitchFamily="34" charset="0"/>
                <a:ea typeface="Source Sans Pro" panose="020B0503030403020204" pitchFamily="34" charset="0"/>
              </a:rPr>
              <a:t>Işık rengine göre (kırmızı, yeşil, bilinmeyen) araç durduruldu veya hareket ettirildi.</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Kırmızı ışık algılanırsa durdu, yeşil ışık algılanırsa harekete geçti.</a:t>
            </a:r>
            <a:br>
              <a:rPr lang="tr-TR" sz="1850" dirty="0">
                <a:latin typeface="Source Sans Pro" panose="020B0503030403020204" pitchFamily="34" charset="0"/>
                <a:ea typeface="Source Sans Pro" panose="020B0503030403020204" pitchFamily="34" charset="0"/>
              </a:rPr>
            </a:br>
            <a:r>
              <a:rPr lang="tr-TR" sz="1850" dirty="0">
                <a:latin typeface="Source Sans Pro" panose="020B0503030403020204" pitchFamily="34" charset="0"/>
                <a:ea typeface="Source Sans Pro" panose="020B0503030403020204" pitchFamily="34" charset="0"/>
              </a:rPr>
              <a:t>Eğer ışık durumu bilinmiyorsa, daha önce görülen kırmızı ışığa göre güvenlik kontrolü yapıldı.</a:t>
            </a:r>
            <a:endParaRPr lang="en-US" sz="1850" dirty="0">
              <a:latin typeface="Source Sans Pro" panose="020B0503030403020204" pitchFamily="34" charset="0"/>
              <a:ea typeface="Source Sans Pro" panose="020B0503030403020204" pitchFamily="34" charset="0"/>
            </a:endParaRPr>
          </a:p>
        </p:txBody>
      </p:sp>
      <p:sp>
        <p:nvSpPr>
          <p:cNvPr id="13" name="Dikdörtgen 12">
            <a:extLst>
              <a:ext uri="{FF2B5EF4-FFF2-40B4-BE49-F238E27FC236}">
                <a16:creationId xmlns:a16="http://schemas.microsoft.com/office/drawing/2014/main" id="{189E78CB-D3F9-04C8-D726-063F8CEF1017}"/>
              </a:ext>
            </a:extLst>
          </p:cNvPr>
          <p:cNvSpPr/>
          <p:nvPr/>
        </p:nvSpPr>
        <p:spPr>
          <a:xfrm>
            <a:off x="12720577" y="7720314"/>
            <a:ext cx="1817226" cy="466184"/>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1122</Words>
  <Application>Microsoft Office PowerPoint</Application>
  <PresentationFormat>Özel</PresentationFormat>
  <Paragraphs>143</Paragraphs>
  <Slides>20</Slides>
  <Notes>20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20</vt:i4>
      </vt:variant>
    </vt:vector>
  </HeadingPairs>
  <TitlesOfParts>
    <vt:vector size="24" baseType="lpstr">
      <vt:lpstr>Arial</vt:lpstr>
      <vt:lpstr>Source Sans Pro</vt:lpstr>
      <vt:lpstr>Source Serif Pro Semi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MUSTAFA ALTIPARMAK</cp:lastModifiedBy>
  <cp:revision>4</cp:revision>
  <dcterms:created xsi:type="dcterms:W3CDTF">2025-04-27T17:07:05Z</dcterms:created>
  <dcterms:modified xsi:type="dcterms:W3CDTF">2025-06-12T17:48:03Z</dcterms:modified>
</cp:coreProperties>
</file>